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348" r:id="rId7"/>
    <p:sldId id="261" r:id="rId8"/>
    <p:sldId id="262" r:id="rId9"/>
    <p:sldId id="264" r:id="rId10"/>
    <p:sldId id="282" r:id="rId11"/>
    <p:sldId id="263" r:id="rId12"/>
    <p:sldId id="270" r:id="rId13"/>
    <p:sldId id="283" r:id="rId14"/>
    <p:sldId id="284" r:id="rId15"/>
    <p:sldId id="266" r:id="rId16"/>
    <p:sldId id="322" r:id="rId17"/>
    <p:sldId id="336" r:id="rId18"/>
    <p:sldId id="323" r:id="rId19"/>
    <p:sldId id="327" r:id="rId20"/>
    <p:sldId id="330" r:id="rId21"/>
    <p:sldId id="331" r:id="rId22"/>
    <p:sldId id="332" r:id="rId23"/>
    <p:sldId id="334" r:id="rId24"/>
    <p:sldId id="265" r:id="rId25"/>
    <p:sldId id="267" r:id="rId26"/>
    <p:sldId id="316" r:id="rId27"/>
    <p:sldId id="294" r:id="rId28"/>
    <p:sldId id="269" r:id="rId29"/>
    <p:sldId id="271" r:id="rId30"/>
    <p:sldId id="291" r:id="rId31"/>
    <p:sldId id="285" r:id="rId32"/>
    <p:sldId id="286" r:id="rId33"/>
    <p:sldId id="287" r:id="rId34"/>
    <p:sldId id="288" r:id="rId35"/>
    <p:sldId id="313" r:id="rId36"/>
    <p:sldId id="274" r:id="rId37"/>
    <p:sldId id="296" r:id="rId38"/>
    <p:sldId id="300" r:id="rId39"/>
    <p:sldId id="301" r:id="rId40"/>
    <p:sldId id="320" r:id="rId41"/>
    <p:sldId id="347" r:id="rId42"/>
    <p:sldId id="318" r:id="rId43"/>
    <p:sldId id="319" r:id="rId44"/>
    <p:sldId id="321" r:id="rId45"/>
    <p:sldId id="317" r:id="rId46"/>
    <p:sldId id="338" r:id="rId47"/>
    <p:sldId id="277" r:id="rId48"/>
    <p:sldId id="303" r:id="rId49"/>
    <p:sldId id="276" r:id="rId50"/>
    <p:sldId id="346" r:id="rId51"/>
    <p:sldId id="337" r:id="rId52"/>
    <p:sldId id="339" r:id="rId53"/>
    <p:sldId id="340" r:id="rId54"/>
    <p:sldId id="343" r:id="rId55"/>
    <p:sldId id="341" r:id="rId56"/>
    <p:sldId id="344" r:id="rId57"/>
    <p:sldId id="342" r:id="rId58"/>
    <p:sldId id="345" r:id="rId59"/>
    <p:sldId id="315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C2A"/>
    <a:srgbClr val="3C3F2D"/>
    <a:srgbClr val="002955"/>
    <a:srgbClr val="AF5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56"/>
    <p:restoredTop sz="96208"/>
  </p:normalViewPr>
  <p:slideViewPr>
    <p:cSldViewPr snapToGrid="0" snapToObjects="1">
      <p:cViewPr varScale="1">
        <p:scale>
          <a:sx n="124" d="100"/>
          <a:sy n="124" d="100"/>
        </p:scale>
        <p:origin x="5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8" d="100"/>
        <a:sy n="138" d="100"/>
      </p:scale>
      <p:origin x="0" y="4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1818C-94C4-6349-B853-A0BDD063B5BD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433C6-D93B-CD4B-9CF9-EF40DE81E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5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3DB44-ED84-494D-B139-09C7B0BE5F2F}" type="slidenum">
              <a:rPr lang="en-US"/>
              <a:pPr/>
              <a:t>21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6C5422-A278-2B4B-ABA7-888306F079E3}" type="slidenum">
              <a:rPr lang="en-US"/>
              <a:pPr/>
              <a:t>22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AAC5CE-D1D6-F14B-B03E-75309B2C79FD}" type="slidenum">
              <a:rPr lang="en-US"/>
              <a:pPr/>
              <a:t>23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5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look for in a paper? What makes a paper *good* for functional curation?…… e.g. understanding if / when to annotate </a:t>
            </a:r>
            <a:r>
              <a:rPr lang="en-US" dirty="0" err="1"/>
              <a:t>phenotypesNOT</a:t>
            </a:r>
            <a:r>
              <a:rPr lang="en-US" dirty="0"/>
              <a:t> high throughput papers!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9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codes and evidence hierarchy. 3 broad categories</a:t>
            </a:r>
            <a:r>
              <a:rPr lang="en-US" baseline="0" dirty="0"/>
              <a:t> 1) Computational Evidence Codes ,2) Author/Curator Statements and 3) Experimental Evidence Codes which are the ones we will primarily be using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34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paper(s):MPSR1 is a cytoplasmic PQC E3 ligase for eliminating emergent misfolded proteins in Arabidopsis thaliana (</a:t>
            </a:r>
            <a:r>
              <a:rPr lang="en-US" dirty="0" err="1"/>
              <a:t>doi.org</a:t>
            </a:r>
            <a:r>
              <a:rPr lang="en-US" dirty="0"/>
              <a:t>/10.1073/pnas.1713574114)</a:t>
            </a:r>
          </a:p>
          <a:p>
            <a:r>
              <a:rPr lang="en-US" dirty="0"/>
              <a:t>Biochemistry paper, easy, function, process, component, all pick the same term</a:t>
            </a:r>
          </a:p>
          <a:p>
            <a:pPr lvl="1"/>
            <a:r>
              <a:rPr lang="en-US" dirty="0"/>
              <a:t>Figure or table (capturing data points)</a:t>
            </a:r>
          </a:p>
          <a:p>
            <a:pPr lvl="1"/>
            <a:r>
              <a:rPr lang="en-US" dirty="0"/>
              <a:t>Highlight relevant information to extract</a:t>
            </a:r>
          </a:p>
          <a:p>
            <a:pPr lvl="1"/>
            <a:r>
              <a:rPr lang="en-US" dirty="0"/>
              <a:t>How do we put this information into GOAT? Show the association across gene to terms, etc.</a:t>
            </a:r>
          </a:p>
          <a:p>
            <a:pPr lvl="1"/>
            <a:r>
              <a:rPr lang="en-US" dirty="0"/>
              <a:t>If paper has been curated, show the final result in TAIR, </a:t>
            </a:r>
            <a:r>
              <a:rPr lang="en-US" dirty="0" err="1"/>
              <a:t>AmiGO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13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Ubiquitin</a:t>
            </a:r>
            <a:r>
              <a:rPr lang="en-US" baseline="0" dirty="0"/>
              <a:t> Ligase is a molecular activity- that is capable of performing this process of ubiquitination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8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Ubiquitin</a:t>
            </a:r>
            <a:r>
              <a:rPr lang="en-US" baseline="0" dirty="0"/>
              <a:t> Ligase is a molecular activity- what would be the evidence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88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Ubiquitin</a:t>
            </a:r>
            <a:r>
              <a:rPr lang="en-US" baseline="0" dirty="0"/>
              <a:t> Ligase is a molecular activity- that is capable of performing this process of ubiquitination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(Tanya)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Who are we?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biocuration?</a:t>
            </a:r>
          </a:p>
          <a:p>
            <a:pPr marL="0" indent="0">
              <a:buFontTx/>
              <a:buNone/>
            </a:pPr>
            <a:r>
              <a:rPr lang="en-US" dirty="0"/>
              <a:t>Functional Annotation</a:t>
            </a:r>
            <a:r>
              <a:rPr lang="en-US" baseline="0" dirty="0"/>
              <a:t> (Leonore)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Controlled Vocabulary Annotation(</a:t>
            </a:r>
            <a:r>
              <a:rPr lang="en-US" dirty="0" err="1"/>
              <a:t>Leonore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 controlled vocabulary (CV) annotation?\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is an ontology?</a:t>
            </a:r>
          </a:p>
          <a:p>
            <a:pPr marL="171450" indent="-171450">
              <a:buFontTx/>
              <a:buChar char="-"/>
            </a:pPr>
            <a:r>
              <a:rPr lang="en-US" dirty="0"/>
              <a:t>GOAT basics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ORCID to login</a:t>
            </a:r>
          </a:p>
          <a:p>
            <a:pPr marL="171450" indent="-171450">
              <a:buFontTx/>
              <a:buChar char="-"/>
            </a:pPr>
            <a:r>
              <a:rPr lang="en-US" dirty="0"/>
              <a:t>Play with tool (5 mins)</a:t>
            </a:r>
          </a:p>
          <a:p>
            <a:pPr marL="0" indent="0">
              <a:buFontTx/>
              <a:buNone/>
            </a:pPr>
            <a:r>
              <a:rPr lang="en-US" dirty="0"/>
              <a:t>Applications/Why CV annotations are great (Moni)</a:t>
            </a:r>
          </a:p>
          <a:p>
            <a:pPr marL="171450" indent="-171450">
              <a:buFontTx/>
              <a:buChar char="-"/>
            </a:pPr>
            <a:r>
              <a:rPr lang="en-US" dirty="0"/>
              <a:t>Term enrichment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Cross-species queries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Computable representation of biology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995A5BA-3F73-C840-A756-0FBC2FF7019B}" type="slidenum">
              <a:rPr lang="en-US"/>
              <a:pPr/>
              <a:t>40</a:t>
            </a:fld>
            <a:endParaRPr lang="en-US"/>
          </a:p>
        </p:txBody>
      </p:sp>
      <p:sp>
        <p:nvSpPr>
          <p:cNvPr id="51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3923B7-0524-A941-8450-9DCD531CBD32}" type="slidenum">
              <a:rPr lang="en-US"/>
              <a:pPr/>
              <a:t>42</a:t>
            </a:fld>
            <a:endParaRPr lang="en-US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58813" y="652463"/>
            <a:ext cx="5734050" cy="3225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5674" y="4085271"/>
            <a:ext cx="5639632" cy="46785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6959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Phosphorylation of HPL-2 and MUT-7 at Predicted PKG Sites Is Required for Adaptation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(A) Schematic of HPL-2 and MUT-7. (Top) HPL-2 contains an N-terminal chromodomain, a C-terminal chromo shadow domain, and four predicted PKG phosphorylation sites. (Bottom) MUT-7 contains two predicted functional domains—cytosolic fatty acid binding domain and 3′ to 5′ exonuclease—and seven predicted PKG phosphorylation sites.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(B) Phosphorylation of predicted PKG target sites in MUT-7 is required for adaptation. Mean CIs of wild-type or </a:t>
            </a:r>
            <a:r>
              <a:rPr lang="en-US" sz="800" i="1">
                <a:latin typeface="Arial" charset="0"/>
                <a:cs typeface="Baekmuk Gulim" charset="0"/>
              </a:rPr>
              <a:t>mut-7(pk204)</a:t>
            </a:r>
            <a:r>
              <a:rPr lang="en-US" sz="800">
                <a:latin typeface="Arial" charset="0"/>
                <a:cs typeface="Baekmuk Gulim" charset="0"/>
              </a:rPr>
              <a:t> strains expressing the indicated form of MUT-7 in AWC. Figure S3D shows individual lines. n = 3 and p value is from a two-tailed Student’s t test. The lines rescued the sterility defects of </a:t>
            </a:r>
            <a:r>
              <a:rPr lang="en-US" sz="800" i="1">
                <a:latin typeface="Arial" charset="0"/>
                <a:cs typeface="Baekmuk Gulim" charset="0"/>
              </a:rPr>
              <a:t>mut-7(pk204)</a:t>
            </a:r>
            <a:r>
              <a:rPr lang="en-US" sz="800">
                <a:latin typeface="Arial" charset="0"/>
                <a:cs typeface="Baekmuk Gulim" charset="0"/>
              </a:rPr>
              <a:t> (Figure S3B).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(C) Phosphorylation of HPL-2 at predicted PKG sites is required for adaptation. CIs of animals of the indicated genotype that expressed the indicated form of HPL-2 cDNA in AWC are shown. n &gt; 3 with &gt;100 individuals per assay. p value is from an unpaired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(D) Nuclear EGL-4 phosphorylates HPL-2 in vitro. (Left) 3XFLAG-nuclear EGL-4 kinase was immunopurified from worms (behavior in Figure S3F) and incubated with purified HPL-2 and </a:t>
            </a:r>
            <a:r>
              <a:rPr lang="en-US" sz="800" baseline="33000">
                <a:latin typeface="Arial" charset="0"/>
                <a:cs typeface="Baekmuk Gulim" charset="0"/>
              </a:rPr>
              <a:t>32</a:t>
            </a:r>
            <a:r>
              <a:rPr lang="en-US" sz="800">
                <a:latin typeface="Arial" charset="0"/>
                <a:cs typeface="Baekmuk Gulim" charset="0"/>
              </a:rPr>
              <a:t>P ATP. The reactions were resolved on a gel and stained with Coomassie blue as loading control (lower) followed by autoradiography (upper). (Right) Quantification of five independent kinase assays. </a:t>
            </a:r>
            <a:r>
              <a:rPr lang="en-US" sz="800" baseline="33000">
                <a:latin typeface="Arial" charset="0"/>
                <a:cs typeface="Baekmuk Gulim" charset="0"/>
              </a:rPr>
              <a:t>32</a:t>
            </a:r>
            <a:r>
              <a:rPr lang="en-US" sz="800">
                <a:latin typeface="Arial" charset="0"/>
                <a:cs typeface="Baekmuk Gulim" charset="0"/>
              </a:rPr>
              <a:t>P phosphorylated HPL-2 was normalized to Coomassie stained band. Values shown for mutant HPL-2 substrate are shown as fold reduction of phosphorylation relative to HPL2-wild-type, which was set to 1. Error bars represent mean ± SEM (p &lt; 0.0001; two-tailed Student’s t test, n = 5).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(E) Phosphorylation of HPL-2 at a predicted PKG phosphorylation site in the CSD is sufficient to decrease butanone chemotaxis in naive animals. CIs of wild-type animals expressing the indicated form of HPL-2 in AWC, n &gt; 3. Figure S3E shows CIs of individual lines. All strains expressed similar levels of the indicated transgenes as assessed by GFP intensity. p values are from a two-tailed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(F) Phosphorylation of HPL-2 at the EGL-4 phosphorylated sites is sufficient to promote adaptation in naive animals. CIs of naive wild-type, </a:t>
            </a:r>
            <a:r>
              <a:rPr lang="en-US" sz="800" i="1">
                <a:latin typeface="Arial" charset="0"/>
                <a:cs typeface="Baekmuk Gulim" charset="0"/>
              </a:rPr>
              <a:t>osm-9</a:t>
            </a:r>
            <a:r>
              <a:rPr lang="en-US" sz="800">
                <a:latin typeface="Arial" charset="0"/>
                <a:cs typeface="Baekmuk Gulim" charset="0"/>
              </a:rPr>
              <a:t>, or </a:t>
            </a:r>
            <a:r>
              <a:rPr lang="en-US" sz="800" i="1">
                <a:latin typeface="Arial" charset="0"/>
                <a:cs typeface="Baekmuk Gulim" charset="0"/>
              </a:rPr>
              <a:t>mut-7</a:t>
            </a:r>
            <a:r>
              <a:rPr lang="en-US" sz="800">
                <a:latin typeface="Arial" charset="0"/>
                <a:cs typeface="Baekmuk Gulim" charset="0"/>
              </a:rPr>
              <a:t> animals either expressing the phosphomemetic HPL-2(S/Tto E) (+) or not (−). In all panels of this figure, the bars represent the mean values, and the error bars represent SEM; n &gt; 5. p value is from an unpaired two-tailed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800">
              <a:latin typeface="Arial" charset="0"/>
              <a:cs typeface="Baekmuk Gulim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3923B7-0524-A941-8450-9DCD531CBD32}" type="slidenum">
              <a:rPr lang="en-US"/>
              <a:pPr/>
              <a:t>43</a:t>
            </a:fld>
            <a:endParaRPr lang="en-US"/>
          </a:p>
        </p:txBody>
      </p:sp>
      <p:sp>
        <p:nvSpPr>
          <p:cNvPr id="6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658813" y="652463"/>
            <a:ext cx="5734050" cy="3225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5674" y="4085271"/>
            <a:ext cx="5639632" cy="467857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6959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Phosphorylation of HPL-2 and MUT-7 at Predicted PKG Sites Is Required for Adaptation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(A) Schematic of HPL-2 and MUT-7. (Top) HPL-2 contains an N-terminal chromodomain, a C-terminal chromo shadow domain, and four predicted PKG phosphorylation sites. (Bottom) MUT-7 contains two predicted functional domains—cytosolic fatty acid binding domain and 3′ to 5′ exonuclease—and seven predicted PKG phosphorylation sites.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(B) Phosphorylation of predicted PKG target sites in MUT-7 is required for adaptation. Mean CIs of wild-type or </a:t>
            </a:r>
            <a:r>
              <a:rPr lang="en-US" sz="800" i="1">
                <a:latin typeface="Arial" charset="0"/>
                <a:cs typeface="Baekmuk Gulim" charset="0"/>
              </a:rPr>
              <a:t>mut-7(pk204)</a:t>
            </a:r>
            <a:r>
              <a:rPr lang="en-US" sz="800">
                <a:latin typeface="Arial" charset="0"/>
                <a:cs typeface="Baekmuk Gulim" charset="0"/>
              </a:rPr>
              <a:t> strains expressing the indicated form of MUT-7 in AWC. Figure S3D shows individual lines. n = 3 and p value is from a two-tailed Student’s t test. The lines rescued the sterility defects of </a:t>
            </a:r>
            <a:r>
              <a:rPr lang="en-US" sz="800" i="1">
                <a:latin typeface="Arial" charset="0"/>
                <a:cs typeface="Baekmuk Gulim" charset="0"/>
              </a:rPr>
              <a:t>mut-7(pk204)</a:t>
            </a:r>
            <a:r>
              <a:rPr lang="en-US" sz="800">
                <a:latin typeface="Arial" charset="0"/>
                <a:cs typeface="Baekmuk Gulim" charset="0"/>
              </a:rPr>
              <a:t> (Figure S3B).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(C) Phosphorylation of HPL-2 at predicted PKG sites is required for adaptation. CIs of animals of the indicated genotype that expressed the indicated form of HPL-2 cDNA in AWC are shown. n &gt; 3 with &gt;100 individuals per assay. p value is from an unpaired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(D) Nuclear EGL-4 phosphorylates HPL-2 in vitro. (Left) 3XFLAG-nuclear EGL-4 kinase was immunopurified from worms (behavior in Figure S3F) and incubated with purified HPL-2 and </a:t>
            </a:r>
            <a:r>
              <a:rPr lang="en-US" sz="800" baseline="33000">
                <a:latin typeface="Arial" charset="0"/>
                <a:cs typeface="Baekmuk Gulim" charset="0"/>
              </a:rPr>
              <a:t>32</a:t>
            </a:r>
            <a:r>
              <a:rPr lang="en-US" sz="800">
                <a:latin typeface="Arial" charset="0"/>
                <a:cs typeface="Baekmuk Gulim" charset="0"/>
              </a:rPr>
              <a:t>P ATP. The reactions were resolved on a gel and stained with Coomassie blue as loading control (lower) followed by autoradiography (upper). (Right) Quantification of five independent kinase assays. </a:t>
            </a:r>
            <a:r>
              <a:rPr lang="en-US" sz="800" baseline="33000">
                <a:latin typeface="Arial" charset="0"/>
                <a:cs typeface="Baekmuk Gulim" charset="0"/>
              </a:rPr>
              <a:t>32</a:t>
            </a:r>
            <a:r>
              <a:rPr lang="en-US" sz="800">
                <a:latin typeface="Arial" charset="0"/>
                <a:cs typeface="Baekmuk Gulim" charset="0"/>
              </a:rPr>
              <a:t>P phosphorylated HPL-2 was normalized to Coomassie stained band. Values shown for mutant HPL-2 substrate are shown as fold reduction of phosphorylation relative to HPL2-wild-type, which was set to 1. Error bars represent mean ± SEM (p &lt; 0.0001; two-tailed Student’s t test, n = 5).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(E) Phosphorylation of HPL-2 at a predicted PKG phosphorylation site in the CSD is sufficient to decrease butanone chemotaxis in naive animals. CIs of wild-type animals expressing the indicated form of HPL-2 in AWC, n &gt; 3. Figure S3E shows CIs of individual lines. All strains expressed similar levels of the indicated transgenes as assessed by GFP intensity. p values are from a two-tailed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r>
              <a:rPr lang="en-US" sz="800">
                <a:latin typeface="Arial" charset="0"/>
                <a:cs typeface="Baekmuk Gulim" charset="0"/>
              </a:rPr>
              <a:t>(F) Phosphorylation of HPL-2 at the EGL-4 phosphorylated sites is sufficient to promote adaptation in naive animals. CIs of naive wild-type, </a:t>
            </a:r>
            <a:r>
              <a:rPr lang="en-US" sz="800" i="1">
                <a:latin typeface="Arial" charset="0"/>
                <a:cs typeface="Baekmuk Gulim" charset="0"/>
              </a:rPr>
              <a:t>osm-9</a:t>
            </a:r>
            <a:r>
              <a:rPr lang="en-US" sz="800">
                <a:latin typeface="Arial" charset="0"/>
                <a:cs typeface="Baekmuk Gulim" charset="0"/>
              </a:rPr>
              <a:t>, or </a:t>
            </a:r>
            <a:r>
              <a:rPr lang="en-US" sz="800" i="1">
                <a:latin typeface="Arial" charset="0"/>
                <a:cs typeface="Baekmuk Gulim" charset="0"/>
              </a:rPr>
              <a:t>mut-7</a:t>
            </a:r>
            <a:r>
              <a:rPr lang="en-US" sz="800">
                <a:latin typeface="Arial" charset="0"/>
                <a:cs typeface="Baekmuk Gulim" charset="0"/>
              </a:rPr>
              <a:t> animals either expressing the phosphomemetic HPL-2(S/Tto E) (+) or not (−). In all panels of this figure, the bars represent the mean values, and the error bars represent SEM; n &gt; 5. p value is from an unpaired two-tailed Student’s t test.</a:t>
            </a: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1800">
              <a:latin typeface="Arial" charset="0"/>
              <a:cs typeface="Baekmuk Gulim" charset="0"/>
            </a:endParaRPr>
          </a:p>
          <a:p>
            <a:pPr marL="189280" indent="-187888">
              <a:lnSpc>
                <a:spcPct val="93000"/>
              </a:lnSpc>
              <a:spcBef>
                <a:spcPct val="0"/>
              </a:spcBef>
            </a:pPr>
            <a:endParaRPr lang="en-US" sz="800">
              <a:latin typeface="Arial" charset="0"/>
              <a:cs typeface="Baekmuk Gulim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look for in a paper? What makes a paper *good* for functional curation?…… e.g. understanding if / when to annotate </a:t>
            </a:r>
            <a:r>
              <a:rPr lang="en-US" dirty="0" err="1"/>
              <a:t>phenotypesNOT</a:t>
            </a:r>
            <a:r>
              <a:rPr lang="en-US" dirty="0"/>
              <a:t> high throughput papers!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9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to look for in a paper? What makes a paper *good* for functional curation?…… e.g. understanding if / when to annotate </a:t>
            </a:r>
            <a:r>
              <a:rPr lang="en-US" dirty="0" err="1"/>
              <a:t>phenotypesNOT</a:t>
            </a:r>
            <a:r>
              <a:rPr lang="en-US" dirty="0"/>
              <a:t> high throughput papers!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19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collects, annotates, and validates information that is disseminated by biological (https://</a:t>
            </a:r>
            <a:r>
              <a:rPr lang="en-US" dirty="0" err="1"/>
              <a:t>en.wikipedia.org</a:t>
            </a:r>
            <a:r>
              <a:rPr lang="en-US" dirty="0"/>
              <a:t>/wiki/Biology) and model Organism Databases (https://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Model_Organism_Database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86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ontology</a:t>
            </a:r>
          </a:p>
          <a:p>
            <a:r>
              <a:rPr lang="en-US" dirty="0"/>
              <a:t>-hierarchy (Simple tree vs very DAGGY tree)- EBI view / </a:t>
            </a:r>
            <a:r>
              <a:rPr lang="en-US" dirty="0" err="1"/>
              <a:t>AmiGO</a:t>
            </a:r>
            <a:r>
              <a:rPr lang="en-US" dirty="0"/>
              <a:t> view</a:t>
            </a:r>
          </a:p>
          <a:p>
            <a:r>
              <a:rPr lang="en-US" dirty="0"/>
              <a:t>Point is that ontologies capture more than just vocabulary, there are relationships that accurately reflect biological knowledge and empower search and analytics.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E433C6-D93B-CD4B-9CF9-EF40DE81E5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1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E3BA8-011F-0647-BFE0-00B58FC54954}" type="slidenum">
              <a:rPr lang="en-US"/>
              <a:pPr/>
              <a:t>16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E3BA8-011F-0647-BFE0-00B58FC54954}" type="slidenum">
              <a:rPr lang="en-US"/>
              <a:pPr/>
              <a:t>17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B5AB24-2746-674B-AA6A-A8B290C53206}" type="slidenum">
              <a:rPr lang="en-US"/>
              <a:pPr/>
              <a:t>18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774DA7-77A0-9949-9A49-367796975B7B}" type="slidenum">
              <a:rPr lang="en-US"/>
              <a:pPr/>
              <a:t>19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738C1-9FBE-B742-9D65-18D7C6717B26}" type="slidenum">
              <a:rPr lang="en-US"/>
              <a:pPr/>
              <a:t>20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1097068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829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550400" y="6477000"/>
            <a:ext cx="2641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Jane Lomax EMBL-EBI</a:t>
            </a:r>
            <a:endParaRPr lang="en-US" sz="1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531BAD6-1641-FA4C-B2FF-C56C11E8700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B5EE4-8FC8-0E49-8686-66E57B0E461C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1916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g"/><Relationship Id="rId3" Type="http://schemas.openxmlformats.org/officeDocument/2006/relationships/image" Target="../media/image39.pn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tiff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5.tiff"/><Relationship Id="rId4" Type="http://schemas.openxmlformats.org/officeDocument/2006/relationships/image" Target="../media/image54.png"/><Relationship Id="rId9" Type="http://schemas.openxmlformats.org/officeDocument/2006/relationships/image" Target="../media/image5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evier.com/termsandcondition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hyperlink" Target="http://www.elsevier.com/termsandcondition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evier.com/termsandcondition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3000068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urnals.plos.org/plosbiology/article?id=10.1371/journal.pbio.3000068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5259" y="3428998"/>
            <a:ext cx="6774615" cy="2268559"/>
          </a:xfrm>
        </p:spPr>
        <p:txBody>
          <a:bodyPr>
            <a:noAutofit/>
          </a:bodyPr>
          <a:lstStyle/>
          <a:p>
            <a:r>
              <a:rPr lang="en-US" sz="4800" dirty="0"/>
              <a:t>Functional Annotation Hands-On Most Ever Fun Session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5440" y="3816479"/>
            <a:ext cx="2433761" cy="1493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261569" y="5249008"/>
            <a:ext cx="5868305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noProof="1"/>
              <a:t>Tanya Berardini, Monica Munoz-Torres</a:t>
            </a:r>
            <a:br>
              <a:rPr lang="en-US" sz="1400" noProof="1"/>
            </a:br>
            <a:r>
              <a:rPr lang="en-US" sz="1400" noProof="1"/>
              <a:t>PAG XXVII San Diego, CA 13-Jan-2019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9E975-8AEB-044D-A426-94A56CB34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124" y="5548045"/>
            <a:ext cx="2622672" cy="8611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397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08170" y="1077225"/>
            <a:ext cx="2192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Predicted </a:t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r>
              <a:rPr lang="en-US" dirty="0">
                <a:latin typeface="Arial" charset="0"/>
                <a:ea typeface="Arial" charset="0"/>
                <a:cs typeface="Arial" charset="0"/>
              </a:rPr>
              <a:t>DNA / Protein Sequences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2320" y="5396071"/>
            <a:ext cx="10431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Functional assignments</a:t>
            </a:r>
          </a:p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Gene Ontology, Uberon anatomy (or stage) Ontology, Chemical Entities of Biological Interest, Kyoto Encyclopedia of </a:t>
            </a:r>
            <a:br>
              <a:rPr lang="en-US" sz="1400" dirty="0">
                <a:latin typeface="Arial" charset="0"/>
                <a:ea typeface="Arial" charset="0"/>
                <a:cs typeface="Arial" charset="0"/>
              </a:rPr>
            </a:b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Genes and Genomes (KEGG), OrthoDB, Benchmarking Universal Single-Copy Orthologs (BUSCO), etc.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5522" y="1077225"/>
            <a:ext cx="2159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Assembly: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Genome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Transcriptome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75672" y="3867914"/>
            <a:ext cx="222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Relying solely on sequence similarity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58275" y="2595291"/>
            <a:ext cx="264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Compare against databases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75013" y="3847460"/>
            <a:ext cx="3210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Build protein and domain profiles, then run sequence similarity analysis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102246" y="1538890"/>
            <a:ext cx="1810828" cy="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887450" y="2000555"/>
            <a:ext cx="0" cy="615676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880468" y="3262562"/>
            <a:ext cx="1" cy="584898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80468" y="4770790"/>
            <a:ext cx="0" cy="615675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585002" y="2939397"/>
            <a:ext cx="1973273" cy="100803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202662" y="2939397"/>
            <a:ext cx="1954406" cy="938840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787811" y="4701541"/>
            <a:ext cx="1369258" cy="903995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46817" y="4501425"/>
            <a:ext cx="1426308" cy="1032192"/>
          </a:xfrm>
          <a:prstGeom prst="straightConnector1">
            <a:avLst/>
          </a:prstGeom>
          <a:ln w="76200">
            <a:solidFill>
              <a:schemeClr val="tx2">
                <a:lumMod val="7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72440" y="968580"/>
            <a:ext cx="2784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InterProScan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PANTHER Term Enrichment Tool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/>
              <a:t>TAIR, powered by PANTHER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74723" y="3934121"/>
            <a:ext cx="236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Enrichment analysis (expression data)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85001" y="174110"/>
            <a:ext cx="7958331" cy="1077229"/>
          </a:xfrm>
        </p:spPr>
        <p:txBody>
          <a:bodyPr/>
          <a:lstStyle/>
          <a:p>
            <a:r>
              <a:rPr lang="en-US" b="1" dirty="0"/>
              <a:t>Functional Annotation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137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Gene summary</a:t>
            </a:r>
          </a:p>
          <a:p>
            <a:r>
              <a:rPr lang="en-US" sz="2400" dirty="0"/>
              <a:t>Gene nomenclature</a:t>
            </a:r>
          </a:p>
          <a:p>
            <a:r>
              <a:rPr lang="en-US" sz="2400" dirty="0"/>
              <a:t>Biological ontologies</a:t>
            </a:r>
          </a:p>
          <a:p>
            <a:pPr lvl="1"/>
            <a:r>
              <a:rPr lang="en-US" sz="2000" dirty="0"/>
              <a:t>Function/process/subcellular component</a:t>
            </a:r>
          </a:p>
          <a:p>
            <a:pPr lvl="1"/>
            <a:r>
              <a:rPr lang="en-US" sz="2000" dirty="0"/>
              <a:t>Anatomy/developmental stages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Alleles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Phenotypes</a:t>
            </a:r>
          </a:p>
        </p:txBody>
      </p:sp>
    </p:spTree>
    <p:extLst>
      <p:ext uri="{BB962C8B-B14F-4D97-AF65-F5344CB8AC3E}">
        <p14:creationId xmlns:p14="http://schemas.microsoft.com/office/powerpoint/2010/main" val="1439769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on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Functional Annotation</a:t>
            </a:r>
          </a:p>
          <a:p>
            <a:r>
              <a:rPr lang="en-US" sz="2400" dirty="0"/>
              <a:t>Controlled Vocabularies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45672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inconsistencies in biology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11808" y="1688123"/>
            <a:ext cx="795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same name for two different concepts</a:t>
            </a:r>
          </a:p>
        </p:txBody>
      </p:sp>
      <p:pic>
        <p:nvPicPr>
          <p:cNvPr id="5" name="Picture 4" descr="cells2-usflorida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883" y="3232530"/>
            <a:ext cx="3860447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prison-ce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26" y="3232530"/>
            <a:ext cx="4343399" cy="2895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606702" y="2760039"/>
            <a:ext cx="1625028" cy="5847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2">
                    <a:lumMod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Cell</a:t>
            </a:r>
            <a:endParaRPr lang="en-US" sz="3200" dirty="0">
              <a:solidFill>
                <a:schemeClr val="tx2">
                  <a:lumMod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97599" y="3912104"/>
            <a:ext cx="635144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ES_tradnl" sz="2800" noProof="1">
                <a:latin typeface="Arial" charset="0"/>
                <a:ea typeface="Arial" charset="0"/>
                <a:cs typeface="Arial" charset="0"/>
              </a:rPr>
              <a:t>or</a:t>
            </a:r>
            <a:endParaRPr lang="es-ES_tradnl" sz="2800" b="1" noProof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228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r>
              <a:rPr lang="en-US" b="1" dirty="0"/>
              <a:t>Language inconsistencies in biology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11808" y="1688123"/>
            <a:ext cx="7958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Two or more different names for the same concept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42600" y="2834516"/>
            <a:ext cx="174871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Eggplant</a:t>
            </a:r>
            <a:endParaRPr lang="en-US" sz="2400" dirty="0">
              <a:solidFill>
                <a:schemeClr val="tx2">
                  <a:lumMod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7" name="Picture 6" descr="eggplant-care2co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92" y="2508664"/>
            <a:ext cx="4443557" cy="26781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1642866" y="4042464"/>
            <a:ext cx="2091745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Aubergine</a:t>
            </a:r>
            <a:endParaRPr lang="en-US" sz="2400">
              <a:solidFill>
                <a:schemeClr val="tx2">
                  <a:lumMod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95431" y="2760922"/>
            <a:ext cx="1874708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noProof="1">
                <a:solidFill>
                  <a:schemeClr val="tx2">
                    <a:lumMod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Brinjal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52130" y="4256349"/>
            <a:ext cx="2337833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Melongene</a:t>
            </a:r>
            <a:endParaRPr lang="en-US" sz="2400">
              <a:solidFill>
                <a:schemeClr val="tx2">
                  <a:lumMod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3146" y="5547946"/>
            <a:ext cx="939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is true for biological concepts:</a:t>
            </a:r>
          </a:p>
          <a:p>
            <a:r>
              <a:rPr lang="en-US" dirty="0"/>
              <a:t>This makes comparisons difficult, specially when comparing across species or databases.</a:t>
            </a:r>
          </a:p>
        </p:txBody>
      </p:sp>
    </p:spTree>
    <p:extLst>
      <p:ext uri="{BB962C8B-B14F-4D97-AF65-F5344CB8AC3E}">
        <p14:creationId xmlns:p14="http://schemas.microsoft.com/office/powerpoint/2010/main" val="74078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Ontology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8656" y="1469202"/>
            <a:ext cx="8719457" cy="9454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An ontology is a set of organized concepts and their relationship to each other; ontologies are usually limited to specific knowledge domains.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548" y="2414668"/>
            <a:ext cx="3794274" cy="41904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6822" y="2414668"/>
            <a:ext cx="1258088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676" y="2425967"/>
            <a:ext cx="685800" cy="685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96706" y="6219896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Gene Ontology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789" y="2853448"/>
            <a:ext cx="1166902" cy="3200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2302" y="6219896"/>
            <a:ext cx="192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Plant Ontology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086" y="4867633"/>
            <a:ext cx="1871703" cy="1186215"/>
          </a:xfrm>
          <a:prstGeom prst="rect">
            <a:avLst/>
          </a:prstGeom>
        </p:spPr>
      </p:pic>
      <p:pic>
        <p:nvPicPr>
          <p:cNvPr id="12" name="Picture 11" descr="embl-ebi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0676" y="5899098"/>
            <a:ext cx="1013880" cy="506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668" y="3678611"/>
            <a:ext cx="184745" cy="1068308"/>
          </a:xfrm>
          <a:prstGeom prst="rect">
            <a:avLst/>
          </a:prstGeom>
        </p:spPr>
      </p:pic>
      <p:pic>
        <p:nvPicPr>
          <p:cNvPr id="1026" name="Picture 2" descr="http://www.globenetenterprise.com/images/corn-maize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0045" y="2853448"/>
            <a:ext cx="1060568" cy="103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tomato fruit transparent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1643" y="3764047"/>
            <a:ext cx="1148406" cy="11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8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Jane Lomax EMBL-EBI</a:t>
            </a:r>
            <a:endParaRPr lang="en-US" sz="1400" dirty="0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Gene Ontology</a:t>
            </a:r>
            <a:endParaRPr lang="en-US" b="1" dirty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Cellular Component</a:t>
            </a:r>
          </a:p>
          <a:p>
            <a:r>
              <a:rPr lang="en-US" sz="3200" dirty="0"/>
              <a:t>Molecular Function</a:t>
            </a:r>
          </a:p>
          <a:p>
            <a:r>
              <a:rPr lang="en-US" sz="3200" dirty="0"/>
              <a:t>Biological Process</a:t>
            </a:r>
          </a:p>
        </p:txBody>
      </p:sp>
    </p:spTree>
    <p:extLst>
      <p:ext uri="{BB962C8B-B14F-4D97-AF65-F5344CB8AC3E}">
        <p14:creationId xmlns:p14="http://schemas.microsoft.com/office/powerpoint/2010/main" val="216579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bldLvl="2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Anatomy Ontologies</a:t>
            </a:r>
            <a:endParaRPr lang="en-US" b="1" dirty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0558" y="2733260"/>
            <a:ext cx="3846267" cy="3002769"/>
          </a:xfrm>
        </p:spPr>
        <p:txBody>
          <a:bodyPr/>
          <a:lstStyle/>
          <a:p>
            <a:r>
              <a:rPr lang="en-US" dirty="0"/>
              <a:t>Plant Structures</a:t>
            </a:r>
          </a:p>
          <a:p>
            <a:r>
              <a:rPr lang="en-US" dirty="0"/>
              <a:t>Plant Developmental Stages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5D2BBC-0A55-424B-9C8B-CA4534B6C784}"/>
              </a:ext>
            </a:extLst>
          </p:cNvPr>
          <p:cNvSpPr txBox="1"/>
          <p:nvPr/>
        </p:nvSpPr>
        <p:spPr>
          <a:xfrm>
            <a:off x="2018049" y="2794881"/>
            <a:ext cx="339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Plant Ontology (PO)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5BE87C-4D43-1741-A7C0-BF34A7755D1A}"/>
              </a:ext>
            </a:extLst>
          </p:cNvPr>
          <p:cNvSpPr txBox="1"/>
          <p:nvPr/>
        </p:nvSpPr>
        <p:spPr>
          <a:xfrm>
            <a:off x="6802260" y="2733260"/>
            <a:ext cx="33991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Uberon</a:t>
            </a:r>
            <a:endParaRPr lang="en-US" sz="2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9F2C4E6-791B-9941-91FC-0620FA46A1BD}"/>
              </a:ext>
            </a:extLst>
          </p:cNvPr>
          <p:cNvSpPr txBox="1">
            <a:spLocks noChangeArrowheads="1"/>
          </p:cNvSpPr>
          <p:nvPr/>
        </p:nvSpPr>
        <p:spPr>
          <a:xfrm>
            <a:off x="6802260" y="1885285"/>
            <a:ext cx="4283184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Animal structures</a:t>
            </a:r>
          </a:p>
        </p:txBody>
      </p:sp>
    </p:spTree>
    <p:extLst>
      <p:ext uri="{BB962C8B-B14F-4D97-AF65-F5344CB8AC3E}">
        <p14:creationId xmlns:p14="http://schemas.microsoft.com/office/powerpoint/2010/main" val="17224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bldLvl="2" autoUpdateAnimBg="0"/>
      <p:bldP spid="8" grpId="0" build="p" bldLvl="2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28" name="Group 4"/>
          <p:cNvGrpSpPr>
            <a:grpSpLocks/>
          </p:cNvGrpSpPr>
          <p:nvPr/>
        </p:nvGrpSpPr>
        <p:grpSpPr bwMode="auto">
          <a:xfrm>
            <a:off x="6537661" y="2751188"/>
            <a:ext cx="4417900" cy="3402380"/>
            <a:chOff x="1721" y="1392"/>
            <a:chExt cx="2551" cy="2688"/>
          </a:xfrm>
        </p:grpSpPr>
        <p:pic>
          <p:nvPicPr>
            <p:cNvPr id="778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1" y="1392"/>
              <a:ext cx="2551" cy="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1871" y="1412"/>
              <a:ext cx="2112" cy="1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1752" y="3744"/>
              <a:ext cx="1104" cy="3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Cellular Component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97730" y="2052116"/>
            <a:ext cx="7796540" cy="3997828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2700" dir="2700000" algn="ctr" rotWithShape="0">
                    <a:srgbClr val="000000">
                      <a:alpha val="89999"/>
                    </a:srgb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Where a gene product acts.</a:t>
            </a:r>
          </a:p>
        </p:txBody>
      </p:sp>
    </p:spTree>
    <p:extLst>
      <p:ext uri="{BB962C8B-B14F-4D97-AF65-F5344CB8AC3E}">
        <p14:creationId xmlns:p14="http://schemas.microsoft.com/office/powerpoint/2010/main" val="1058916695"/>
      </p:ext>
    </p:extLst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997659" y="144705"/>
            <a:ext cx="7958331" cy="1077229"/>
          </a:xfrm>
        </p:spPr>
        <p:txBody>
          <a:bodyPr anchor="b"/>
          <a:lstStyle/>
          <a:p>
            <a:r>
              <a:rPr lang="en-US" b="1" dirty="0">
                <a:solidFill>
                  <a:srgbClr val="FFFFFF"/>
                </a:solidFill>
              </a:rPr>
              <a:t>Molecular Function</a:t>
            </a:r>
          </a:p>
        </p:txBody>
      </p:sp>
      <p:pic>
        <p:nvPicPr>
          <p:cNvPr id="81925" name="Picture 5" descr="Senza nom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8" t="-1647" r="-2075" b="-319"/>
          <a:stretch/>
        </p:blipFill>
        <p:spPr>
          <a:xfrm>
            <a:off x="5741302" y="1100582"/>
            <a:ext cx="3453039" cy="5129689"/>
          </a:xfrm>
          <a:ln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12700" dir="2700000" algn="ctr" rotWithShape="0">
                    <a:srgbClr val="808080">
                      <a:alpha val="89999"/>
                    </a:srgbClr>
                  </a:outerShdw>
                </a:effectLst>
              </a14:hiddenEffects>
            </a:ext>
          </a:extLst>
        </p:spPr>
      </p:pic>
      <p:sp>
        <p:nvSpPr>
          <p:cNvPr id="81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45074" y="1319709"/>
            <a:ext cx="4696228" cy="4740506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2700" dir="2700000" algn="ctr" rotWithShape="0">
                    <a:srgbClr val="000000">
                      <a:alpha val="89999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Activities or </a:t>
            </a:r>
            <a:r>
              <a:rPr lang="ja-JP" altLang="en-US" sz="2800" dirty="0">
                <a:solidFill>
                  <a:srgbClr val="FFFFFF"/>
                </a:solidFill>
                <a:latin typeface="Lucida Grande"/>
              </a:rPr>
              <a:t>“</a:t>
            </a:r>
            <a:r>
              <a:rPr lang="en-US" sz="2800" dirty="0">
                <a:solidFill>
                  <a:srgbClr val="FFFFFF"/>
                </a:solidFill>
              </a:rPr>
              <a:t>jobs</a:t>
            </a:r>
            <a:r>
              <a:rPr lang="ja-JP" altLang="en-US" sz="2800" dirty="0">
                <a:solidFill>
                  <a:srgbClr val="FFFFFF"/>
                </a:solidFill>
                <a:latin typeface="Lucida Grande"/>
              </a:rPr>
              <a:t>”</a:t>
            </a:r>
            <a:r>
              <a:rPr lang="en-US" sz="2800" dirty="0">
                <a:solidFill>
                  <a:srgbClr val="FFFFFF"/>
                </a:solidFill>
              </a:rPr>
              <a:t> of a gene product.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4025272" y="6255764"/>
            <a:ext cx="65011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glucose-6-phosphate isomerase activity</a:t>
            </a:r>
          </a:p>
        </p:txBody>
      </p:sp>
    </p:spTree>
    <p:extLst>
      <p:ext uri="{BB962C8B-B14F-4D97-AF65-F5344CB8AC3E}">
        <p14:creationId xmlns:p14="http://schemas.microsoft.com/office/powerpoint/2010/main" val="3938083094"/>
      </p:ext>
    </p:extLst>
  </p:cSld>
  <p:clrMapOvr>
    <a:masterClrMapping/>
  </p:clrMapOvr>
  <p:transition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Tonight’s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>
            <a:normAutofit/>
          </a:bodyPr>
          <a:lstStyle/>
          <a:p>
            <a:r>
              <a:rPr lang="en-US" sz="2400" dirty="0"/>
              <a:t>Primer on Annotation </a:t>
            </a:r>
          </a:p>
          <a:p>
            <a:r>
              <a:rPr lang="en-US" sz="2400" dirty="0"/>
              <a:t>Joint Group Exercise 1 (</a:t>
            </a:r>
            <a:r>
              <a:rPr lang="en-US" sz="2400" i="1" dirty="0"/>
              <a:t>A. thaliana </a:t>
            </a:r>
            <a:r>
              <a:rPr lang="en-US" sz="2400" dirty="0"/>
              <a:t>example)</a:t>
            </a:r>
          </a:p>
          <a:p>
            <a:r>
              <a:rPr lang="en-US" sz="2400" dirty="0"/>
              <a:t>Joint Group Exercise 2 (</a:t>
            </a:r>
            <a:r>
              <a:rPr lang="en-US" sz="2400" i="1" dirty="0"/>
              <a:t>C. elegans </a:t>
            </a:r>
            <a:r>
              <a:rPr lang="en-US" sz="2400" dirty="0"/>
              <a:t>example)</a:t>
            </a:r>
          </a:p>
          <a:p>
            <a:r>
              <a:rPr lang="en-US" sz="2400" dirty="0"/>
              <a:t>Hands-on Annotation</a:t>
            </a:r>
          </a:p>
        </p:txBody>
      </p:sp>
    </p:spTree>
    <p:extLst>
      <p:ext uri="{BB962C8B-B14F-4D97-AF65-F5344CB8AC3E}">
        <p14:creationId xmlns:p14="http://schemas.microsoft.com/office/powerpoint/2010/main" val="135132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Molecular Function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1767" y="2051051"/>
            <a:ext cx="10310354" cy="397351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sz="2400" dirty="0"/>
              <a:t>A gene product may have several functions. </a:t>
            </a:r>
          </a:p>
          <a:p>
            <a:r>
              <a:rPr lang="en-US" sz="2400" dirty="0"/>
              <a:t>A function term refers to a single reaction or activity, not a gene product.</a:t>
            </a:r>
          </a:p>
          <a:p>
            <a:r>
              <a:rPr lang="en-US" sz="2400" dirty="0"/>
              <a:t>Sets of functions make up a biological process.</a:t>
            </a:r>
          </a:p>
        </p:txBody>
      </p:sp>
    </p:spTree>
    <p:extLst>
      <p:ext uri="{BB962C8B-B14F-4D97-AF65-F5344CB8AC3E}">
        <p14:creationId xmlns:p14="http://schemas.microsoft.com/office/powerpoint/2010/main" val="288644353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2839090" y="6179905"/>
            <a:ext cx="2691829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lnSpc>
                <a:spcPct val="100000"/>
              </a:lnSpc>
              <a:buFontTx/>
              <a:buNone/>
            </a:pPr>
            <a:r>
              <a:rPr lang="en-US" sz="3200" dirty="0">
                <a:solidFill>
                  <a:srgbClr val="FFFFFF"/>
                </a:solidFill>
              </a:rPr>
              <a:t>cell division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F23425-28A2-8D4C-BC65-987F7191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24" y="1478054"/>
            <a:ext cx="6376759" cy="4701851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C7B6E-0050-DE4F-8DD1-C04219FB4A70}"/>
              </a:ext>
            </a:extLst>
          </p:cNvPr>
          <p:cNvSpPr txBox="1"/>
          <p:nvPr/>
        </p:nvSpPr>
        <p:spPr>
          <a:xfrm>
            <a:off x="5969285" y="6181469"/>
            <a:ext cx="165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ya-webdesing.com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F496E2-07AD-CE42-B7D4-30CDB9DB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Biological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71D14-4FE4-0043-A0DA-C0735CF71E2D}"/>
              </a:ext>
            </a:extLst>
          </p:cNvPr>
          <p:cNvSpPr txBox="1"/>
          <p:nvPr/>
        </p:nvSpPr>
        <p:spPr>
          <a:xfrm>
            <a:off x="7373384" y="2986177"/>
            <a:ext cx="3024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commonly recognized </a:t>
            </a:r>
          </a:p>
          <a:p>
            <a:r>
              <a:rPr lang="en-US" sz="2000" dirty="0"/>
              <a:t>series of events.</a:t>
            </a:r>
          </a:p>
        </p:txBody>
      </p:sp>
    </p:spTree>
    <p:extLst>
      <p:ext uri="{BB962C8B-B14F-4D97-AF65-F5344CB8AC3E}">
        <p14:creationId xmlns:p14="http://schemas.microsoft.com/office/powerpoint/2010/main" val="2730580741"/>
      </p:ext>
    </p:extLst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Biological Process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3635" y="3490634"/>
            <a:ext cx="1840216" cy="68580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2700" dir="2700000" algn="ctr" rotWithShape="0">
                    <a:srgbClr val="000000">
                      <a:alpha val="89999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dirty="0">
                <a:solidFill>
                  <a:srgbClr val="FFFFFF"/>
                </a:solidFill>
              </a:rPr>
              <a:t>Transcription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03C0D-E98F-3D4A-99C7-CB936468E570}"/>
              </a:ext>
            </a:extLst>
          </p:cNvPr>
          <p:cNvSpPr txBox="1"/>
          <p:nvPr/>
        </p:nvSpPr>
        <p:spPr>
          <a:xfrm>
            <a:off x="4940295" y="6478036"/>
            <a:ext cx="1650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Wikimedia Commons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CE40C-5B7C-D04A-960B-FAB966B6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7" y="684945"/>
            <a:ext cx="5718748" cy="57930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11274483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Biological Process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90973" y="4123149"/>
            <a:ext cx="2549132" cy="685800"/>
          </a:xfrm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12700" dir="2700000" algn="ctr" rotWithShape="0">
                    <a:srgbClr val="000000">
                      <a:alpha val="89999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dirty="0">
                <a:solidFill>
                  <a:srgbClr val="FFFFFF"/>
                </a:solidFill>
              </a:rPr>
              <a:t>Limb development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4FC2C6-2876-C24F-890E-967CFEE23203}"/>
              </a:ext>
            </a:extLst>
          </p:cNvPr>
          <p:cNvGrpSpPr/>
          <p:nvPr/>
        </p:nvGrpSpPr>
        <p:grpSpPr>
          <a:xfrm>
            <a:off x="1968272" y="421241"/>
            <a:ext cx="4575761" cy="5955184"/>
            <a:chOff x="1968272" y="421241"/>
            <a:chExt cx="4575761" cy="595518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DFC9AF-5808-B148-A44B-6A5ED332235F}"/>
                </a:ext>
              </a:extLst>
            </p:cNvPr>
            <p:cNvSpPr/>
            <p:nvPr/>
          </p:nvSpPr>
          <p:spPr>
            <a:xfrm>
              <a:off x="1968272" y="421241"/>
              <a:ext cx="4575761" cy="5955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CC0266-1484-FD43-A7F6-90B79D319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272" y="460054"/>
              <a:ext cx="2660159" cy="59163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CD60C3-A261-164A-A4EB-255F6A718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8431" y="421241"/>
              <a:ext cx="1915602" cy="5856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1314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Ontology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690" y="1907419"/>
            <a:ext cx="4799345" cy="3997828"/>
          </a:xfrm>
        </p:spPr>
        <p:txBody>
          <a:bodyPr/>
          <a:lstStyle/>
          <a:p>
            <a:r>
              <a:rPr lang="en-US" dirty="0"/>
              <a:t>These are not  ‘attached keywords.’</a:t>
            </a:r>
          </a:p>
          <a:p>
            <a:r>
              <a:rPr lang="en-US" dirty="0"/>
              <a:t>These annotations are an assertion about a gene product (in this case) that is supported by traceable evidence.</a:t>
            </a:r>
          </a:p>
        </p:txBody>
      </p:sp>
      <p:grpSp>
        <p:nvGrpSpPr>
          <p:cNvPr id="4" name="Shape 140"/>
          <p:cNvGrpSpPr/>
          <p:nvPr/>
        </p:nvGrpSpPr>
        <p:grpSpPr>
          <a:xfrm>
            <a:off x="6253000" y="2144079"/>
            <a:ext cx="4317139" cy="3761168"/>
            <a:chOff x="696772" y="1587500"/>
            <a:chExt cx="4317139" cy="3761168"/>
          </a:xfrm>
        </p:grpSpPr>
        <p:grpSp>
          <p:nvGrpSpPr>
            <p:cNvPr id="5" name="Shape 141"/>
            <p:cNvGrpSpPr/>
            <p:nvPr/>
          </p:nvGrpSpPr>
          <p:grpSpPr>
            <a:xfrm>
              <a:off x="709472" y="1587500"/>
              <a:ext cx="1623600" cy="864570"/>
              <a:chOff x="749423" y="2654300"/>
              <a:chExt cx="1623600" cy="864570"/>
            </a:xfrm>
          </p:grpSpPr>
          <p:sp>
            <p:nvSpPr>
              <p:cNvPr id="25" name="Shape 142"/>
              <p:cNvSpPr/>
              <p:nvPr/>
            </p:nvSpPr>
            <p:spPr>
              <a:xfrm>
                <a:off x="749423" y="2810870"/>
                <a:ext cx="1623600" cy="708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Object </a:t>
                </a:r>
                <a:br>
                  <a:rPr lang="en-US" sz="1800" b="0" i="0" u="none" strike="noStrike" cap="none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lang="en-US" sz="1800" b="0" i="0" u="none" strike="noStrike" cap="none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(e.g. protein) </a:t>
                </a: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Shape 143"/>
              <p:cNvSpPr/>
              <p:nvPr/>
            </p:nvSpPr>
            <p:spPr>
              <a:xfrm>
                <a:off x="876300" y="2667000"/>
                <a:ext cx="330300" cy="144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Shape 144"/>
              <p:cNvSpPr/>
              <p:nvPr/>
            </p:nvSpPr>
            <p:spPr>
              <a:xfrm>
                <a:off x="1890572" y="2654300"/>
                <a:ext cx="330300" cy="144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Shape 145"/>
              <p:cNvSpPr/>
              <p:nvPr/>
            </p:nvSpPr>
            <p:spPr>
              <a:xfrm>
                <a:off x="1384300" y="2654300"/>
                <a:ext cx="330300" cy="144000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Shape 146"/>
            <p:cNvGrpSpPr/>
            <p:nvPr/>
          </p:nvGrpSpPr>
          <p:grpSpPr>
            <a:xfrm>
              <a:off x="696772" y="4484098"/>
              <a:ext cx="1623600" cy="864570"/>
              <a:chOff x="749423" y="2654300"/>
              <a:chExt cx="1623600" cy="864570"/>
            </a:xfrm>
          </p:grpSpPr>
          <p:sp>
            <p:nvSpPr>
              <p:cNvPr id="21" name="Shape 147"/>
              <p:cNvSpPr/>
              <p:nvPr/>
            </p:nvSpPr>
            <p:spPr>
              <a:xfrm>
                <a:off x="749423" y="2810870"/>
                <a:ext cx="1623600" cy="708000"/>
              </a:xfrm>
              <a:prstGeom prst="rect">
                <a:avLst/>
              </a:prstGeom>
              <a:solidFill>
                <a:srgbClr val="AF51F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Reference</a:t>
                </a: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Shape 148"/>
              <p:cNvSpPr/>
              <p:nvPr/>
            </p:nvSpPr>
            <p:spPr>
              <a:xfrm>
                <a:off x="876300" y="2667000"/>
                <a:ext cx="330300" cy="144000"/>
              </a:xfrm>
              <a:prstGeom prst="rect">
                <a:avLst/>
              </a:prstGeom>
              <a:solidFill>
                <a:srgbClr val="AF51F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Shape 149"/>
              <p:cNvSpPr/>
              <p:nvPr/>
            </p:nvSpPr>
            <p:spPr>
              <a:xfrm>
                <a:off x="1890572" y="2654300"/>
                <a:ext cx="330300" cy="144000"/>
              </a:xfrm>
              <a:prstGeom prst="rect">
                <a:avLst/>
              </a:prstGeom>
              <a:solidFill>
                <a:srgbClr val="AF51F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Shape 150"/>
              <p:cNvSpPr/>
              <p:nvPr/>
            </p:nvSpPr>
            <p:spPr>
              <a:xfrm>
                <a:off x="1384300" y="2654300"/>
                <a:ext cx="330300" cy="144000"/>
              </a:xfrm>
              <a:prstGeom prst="rect">
                <a:avLst/>
              </a:prstGeom>
              <a:solidFill>
                <a:srgbClr val="AF51FF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" name="Shape 151"/>
            <p:cNvGrpSpPr/>
            <p:nvPr/>
          </p:nvGrpSpPr>
          <p:grpSpPr>
            <a:xfrm>
              <a:off x="698500" y="2594970"/>
              <a:ext cx="1623600" cy="864570"/>
              <a:chOff x="749423" y="2654300"/>
              <a:chExt cx="1623600" cy="864570"/>
            </a:xfrm>
          </p:grpSpPr>
          <p:sp>
            <p:nvSpPr>
              <p:cNvPr id="17" name="Shape 152"/>
              <p:cNvSpPr/>
              <p:nvPr/>
            </p:nvSpPr>
            <p:spPr>
              <a:xfrm>
                <a:off x="749423" y="2810870"/>
                <a:ext cx="1623600" cy="708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Attribute</a:t>
                </a:r>
                <a:endParaRPr dirty="0"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(ontology term)</a:t>
                </a:r>
                <a:endParaRPr sz="16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Shape 153"/>
              <p:cNvSpPr/>
              <p:nvPr/>
            </p:nvSpPr>
            <p:spPr>
              <a:xfrm>
                <a:off x="876300" y="2667000"/>
                <a:ext cx="330300" cy="14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Shape 154"/>
              <p:cNvSpPr/>
              <p:nvPr/>
            </p:nvSpPr>
            <p:spPr>
              <a:xfrm>
                <a:off x="1890572" y="2654300"/>
                <a:ext cx="330300" cy="14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Shape 155"/>
              <p:cNvSpPr/>
              <p:nvPr/>
            </p:nvSpPr>
            <p:spPr>
              <a:xfrm>
                <a:off x="1384300" y="2654300"/>
                <a:ext cx="330300" cy="14400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" name="Shape 156"/>
            <p:cNvGrpSpPr/>
            <p:nvPr/>
          </p:nvGrpSpPr>
          <p:grpSpPr>
            <a:xfrm>
              <a:off x="698500" y="3530705"/>
              <a:ext cx="1623600" cy="864570"/>
              <a:chOff x="749423" y="2654300"/>
              <a:chExt cx="1623600" cy="864570"/>
            </a:xfrm>
          </p:grpSpPr>
          <p:sp>
            <p:nvSpPr>
              <p:cNvPr id="13" name="Shape 157"/>
              <p:cNvSpPr/>
              <p:nvPr/>
            </p:nvSpPr>
            <p:spPr>
              <a:xfrm>
                <a:off x="749423" y="2810870"/>
                <a:ext cx="1623600" cy="708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Evidence</a:t>
                </a: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Shape 158"/>
              <p:cNvSpPr/>
              <p:nvPr/>
            </p:nvSpPr>
            <p:spPr>
              <a:xfrm>
                <a:off x="876300" y="2667000"/>
                <a:ext cx="330300" cy="14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159"/>
              <p:cNvSpPr/>
              <p:nvPr/>
            </p:nvSpPr>
            <p:spPr>
              <a:xfrm>
                <a:off x="1890572" y="2654300"/>
                <a:ext cx="330300" cy="14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160"/>
              <p:cNvSpPr/>
              <p:nvPr/>
            </p:nvSpPr>
            <p:spPr>
              <a:xfrm>
                <a:off x="1384300" y="2654300"/>
                <a:ext cx="330300" cy="14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" name="Shape 161"/>
            <p:cNvSpPr txBox="1"/>
            <p:nvPr/>
          </p:nvSpPr>
          <p:spPr>
            <a:xfrm>
              <a:off x="3575813" y="1809234"/>
              <a:ext cx="749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latin typeface="Calibri"/>
                  <a:ea typeface="Calibri"/>
                  <a:cs typeface="Calibri"/>
                  <a:sym typeface="Calibri"/>
                </a:rPr>
                <a:t>NOG1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162"/>
            <p:cNvSpPr txBox="1"/>
            <p:nvPr/>
          </p:nvSpPr>
          <p:spPr>
            <a:xfrm>
              <a:off x="3691429" y="2923506"/>
              <a:ext cx="633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Root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163"/>
            <p:cNvSpPr txBox="1"/>
            <p:nvPr/>
          </p:nvSpPr>
          <p:spPr>
            <a:xfrm>
              <a:off x="3403600" y="3700922"/>
              <a:ext cx="133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RNA </a:t>
              </a:r>
              <a:r>
                <a:rPr lang="en-US" dirty="0" err="1">
                  <a:latin typeface="Calibri"/>
                  <a:ea typeface="Calibri"/>
                  <a:cs typeface="Calibri"/>
                  <a:sym typeface="Calibri"/>
                </a:rPr>
                <a:t>seq</a:t>
              </a:r>
              <a:r>
                <a:rPr lang="en-US" dirty="0">
                  <a:latin typeface="Calibri"/>
                  <a:ea typeface="Calibri"/>
                  <a:cs typeface="Calibri"/>
                  <a:sym typeface="Calibri"/>
                </a:rPr>
                <a:t> evidence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164"/>
            <p:cNvSpPr txBox="1"/>
            <p:nvPr/>
          </p:nvSpPr>
          <p:spPr>
            <a:xfrm>
              <a:off x="3262511" y="4763447"/>
              <a:ext cx="175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PMID: 28835689</a:t>
              </a: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222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461" y="4101648"/>
            <a:ext cx="6534404" cy="2715478"/>
          </a:xfrm>
        </p:spPr>
        <p:txBody>
          <a:bodyPr/>
          <a:lstStyle/>
          <a:p>
            <a:r>
              <a:rPr lang="en-US" dirty="0"/>
              <a:t>A GO annotation is a statement that a gene product:</a:t>
            </a:r>
          </a:p>
          <a:p>
            <a:pPr lvl="1"/>
            <a:r>
              <a:rPr lang="en-US" dirty="0"/>
              <a:t>has a particular molecular function</a:t>
            </a:r>
            <a:br>
              <a:rPr lang="en-US" dirty="0"/>
            </a:br>
            <a:r>
              <a:rPr lang="en-US" dirty="0"/>
              <a:t>or is involved in a particular biological process</a:t>
            </a:r>
            <a:br>
              <a:rPr lang="en-US" dirty="0"/>
            </a:br>
            <a:r>
              <a:rPr lang="en-US" dirty="0"/>
              <a:t>or is located within a certain cellular component</a:t>
            </a:r>
          </a:p>
          <a:p>
            <a:pPr lvl="1"/>
            <a:r>
              <a:rPr lang="en-US" dirty="0"/>
              <a:t>as determined by a particular method</a:t>
            </a:r>
          </a:p>
          <a:p>
            <a:pPr lvl="1"/>
            <a:r>
              <a:rPr lang="en-US" dirty="0"/>
              <a:t>as described in a particular reference</a:t>
            </a:r>
          </a:p>
        </p:txBody>
      </p:sp>
      <p:pic>
        <p:nvPicPr>
          <p:cNvPr id="4" name="Shape 19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28555" y="1382529"/>
            <a:ext cx="6816275" cy="165242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</p:pic>
      <p:pic>
        <p:nvPicPr>
          <p:cNvPr id="5" name="Shape 19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0518" y="3327590"/>
            <a:ext cx="7372350" cy="73766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28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To Keep in Mind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making functional annotations for genes</a:t>
            </a:r>
          </a:p>
          <a:p>
            <a:pPr lvl="1"/>
            <a:r>
              <a:rPr lang="en-US" sz="2000" dirty="0"/>
              <a:t>Choose primary research articles, not reviews</a:t>
            </a:r>
          </a:p>
          <a:p>
            <a:pPr lvl="1"/>
            <a:r>
              <a:rPr lang="en-US" sz="2000" dirty="0"/>
              <a:t>Verify experimental design, organism, and results</a:t>
            </a:r>
          </a:p>
          <a:p>
            <a:pPr lvl="1"/>
            <a:r>
              <a:rPr lang="en-US" sz="2000" dirty="0"/>
              <a:t>Find the identifier for the gene(s) in question in the paper</a:t>
            </a:r>
          </a:p>
          <a:p>
            <a:pPr lvl="1"/>
            <a:r>
              <a:rPr lang="en-US" sz="2000" dirty="0"/>
              <a:t>Look at the results section, aim for the figures and tables</a:t>
            </a:r>
          </a:p>
          <a:p>
            <a:pPr lvl="1"/>
            <a:r>
              <a:rPr lang="en-US" sz="2000" dirty="0"/>
              <a:t>Use the most granular terms possible</a:t>
            </a:r>
          </a:p>
        </p:txBody>
      </p:sp>
    </p:spTree>
    <p:extLst>
      <p:ext uri="{BB962C8B-B14F-4D97-AF65-F5344CB8AC3E}">
        <p14:creationId xmlns:p14="http://schemas.microsoft.com/office/powerpoint/2010/main" val="69248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Evidence Codes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0970" y="1349392"/>
            <a:ext cx="3234204" cy="50796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en-US" sz="13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300" dirty="0">
              <a:solidFill>
                <a:srgbClr val="383C2A"/>
              </a:solidFill>
            </a:endParaRPr>
          </a:p>
          <a:p>
            <a:endParaRPr lang="en-US" sz="1300" dirty="0">
              <a:solidFill>
                <a:srgbClr val="383C2A"/>
              </a:solidFill>
            </a:endParaRPr>
          </a:p>
          <a:p>
            <a:endParaRPr lang="en-US" sz="13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Electronic Annotation (IEA)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Sequence or structural Similarity (ISS)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Genomic Context (IGC)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Biological aspect of Ancestor (IBD)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Key Residues (IKR)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Rapid Divergence (IRD)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Reviewed Computational Analysis (RCA)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56908" y="1369239"/>
            <a:ext cx="3255264" cy="50796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Traceable Author Statement (TAS)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Non-traceable Author Statement (NAS)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by Curator (IC)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No Biological Data available (NBD)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993021" y="1345915"/>
            <a:ext cx="3255264" cy="507968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rgbClr val="383C2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Direct Assay (IDA)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Physical Interaction (IPI)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Mutant Phenotype (IMP)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Genetic Interaction (IGI)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rgbClr val="383C2A"/>
                </a:solidFill>
              </a:rPr>
              <a:t>Inferred from Expression Pattern (IEP)</a:t>
            </a:r>
          </a:p>
        </p:txBody>
      </p:sp>
      <p:sp>
        <p:nvSpPr>
          <p:cNvPr id="7" name="AutoShape 2" descr="mage result for computer icon transparent background"/>
          <p:cNvSpPr>
            <a:spLocks noChangeAspect="1" noChangeArrowheads="1"/>
          </p:cNvSpPr>
          <p:nvPr/>
        </p:nvSpPr>
        <p:spPr bwMode="auto">
          <a:xfrm>
            <a:off x="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mage result for computer icon transparent background"/>
          <p:cNvSpPr>
            <a:spLocks noChangeAspect="1" noChangeArrowheads="1"/>
          </p:cNvSpPr>
          <p:nvPr/>
        </p:nvSpPr>
        <p:spPr bwMode="auto">
          <a:xfrm>
            <a:off x="2432384" y="27857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sktop 2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4876" y="1400612"/>
            <a:ext cx="1558674" cy="15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1837" y="1404855"/>
            <a:ext cx="1550189" cy="1550189"/>
          </a:xfrm>
          <a:prstGeom prst="rect">
            <a:avLst/>
          </a:prstGeom>
        </p:spPr>
      </p:pic>
      <p:pic>
        <p:nvPicPr>
          <p:cNvPr id="1032" name="Picture 8" descr="mage result for flask icon transparent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7916" y="1526939"/>
            <a:ext cx="1306020" cy="130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380969" y="6451957"/>
            <a:ext cx="575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http://geneontology.org/page/guide-go-evidence-codes</a:t>
            </a:r>
          </a:p>
        </p:txBody>
      </p:sp>
    </p:spTree>
    <p:extLst>
      <p:ext uri="{BB962C8B-B14F-4D97-AF65-F5344CB8AC3E}">
        <p14:creationId xmlns:p14="http://schemas.microsoft.com/office/powerpoint/2010/main" val="1226542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Primer on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Overview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Functional Annotation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Controlled Vocabularies</a:t>
            </a:r>
          </a:p>
          <a:p>
            <a:r>
              <a:rPr lang="en-US" sz="24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491679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“Term enrichment”</a:t>
            </a:r>
          </a:p>
          <a:p>
            <a:r>
              <a:rPr lang="en-US" sz="2600" dirty="0"/>
              <a:t>Cross-species queries</a:t>
            </a:r>
          </a:p>
          <a:p>
            <a:r>
              <a:rPr lang="en-US" sz="2600" dirty="0"/>
              <a:t>Computable representation of biology</a:t>
            </a:r>
          </a:p>
        </p:txBody>
      </p:sp>
    </p:spTree>
    <p:extLst>
      <p:ext uri="{BB962C8B-B14F-4D97-AF65-F5344CB8AC3E}">
        <p14:creationId xmlns:p14="http://schemas.microsoft.com/office/powerpoint/2010/main" val="1337621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on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Overview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Functional Annotation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Controlled Vocabularies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37261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Functional Annotation </a:t>
            </a:r>
            <a:br>
              <a:rPr lang="en-US" b="1" dirty="0"/>
            </a:br>
            <a:r>
              <a:rPr lang="en-US" sz="2200" b="1" dirty="0">
                <a:solidFill>
                  <a:srgbClr val="FFC000"/>
                </a:solidFill>
              </a:rPr>
              <a:t>Classification, enrichment, over/under-representation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2116"/>
            <a:ext cx="10016067" cy="3997828"/>
          </a:xfrm>
        </p:spPr>
        <p:txBody>
          <a:bodyPr>
            <a:normAutofit/>
          </a:bodyPr>
          <a:lstStyle/>
          <a:p>
            <a:r>
              <a:rPr lang="en-US" sz="1800" dirty="0"/>
              <a:t>List of genes or proteins with associated </a:t>
            </a:r>
            <a:r>
              <a:rPr lang="en-US" sz="1800" b="1" dirty="0">
                <a:solidFill>
                  <a:schemeClr val="tx2">
                    <a:lumMod val="90000"/>
                  </a:schemeClr>
                </a:solidFill>
              </a:rPr>
              <a:t>functional classification</a:t>
            </a:r>
            <a:r>
              <a:rPr lang="en-US" sz="1800" dirty="0">
                <a:solidFill>
                  <a:schemeClr val="tx2">
                    <a:lumMod val="90000"/>
                  </a:schemeClr>
                </a:solidFill>
              </a:rPr>
              <a:t> </a:t>
            </a:r>
            <a:r>
              <a:rPr lang="en-US" sz="1800" dirty="0"/>
              <a:t>from a database: </a:t>
            </a:r>
            <a:br>
              <a:rPr lang="en-US" sz="1800" dirty="0"/>
            </a:br>
            <a:r>
              <a:rPr lang="en-US" sz="1800" dirty="0"/>
              <a:t>Gene Ontology, PANTHER Protein Class, Reactome Pathway, OrthoDB, KEGG, etc.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 list of genes or proteins is compared to a reference list to statistically determine </a:t>
            </a:r>
            <a:r>
              <a:rPr lang="en-US" sz="1800" b="1" dirty="0">
                <a:solidFill>
                  <a:schemeClr val="tx2">
                    <a:lumMod val="90000"/>
                  </a:schemeClr>
                </a:solidFill>
              </a:rPr>
              <a:t>over- or under-representation</a:t>
            </a:r>
            <a:r>
              <a:rPr lang="en-US" sz="1800" b="1" dirty="0"/>
              <a:t> </a:t>
            </a:r>
            <a:r>
              <a:rPr lang="en-US" sz="1800" dirty="0"/>
              <a:t>of the selected ontology categories among genes/proteins in the list.</a:t>
            </a:r>
            <a:br>
              <a:rPr lang="en-US" sz="1800" dirty="0"/>
            </a:br>
            <a:endParaRPr lang="en-US" sz="1800" dirty="0"/>
          </a:p>
          <a:p>
            <a:r>
              <a:rPr lang="en-US" sz="1800" b="1" dirty="0">
                <a:solidFill>
                  <a:schemeClr val="tx2">
                    <a:lumMod val="90000"/>
                  </a:schemeClr>
                </a:solidFill>
              </a:rPr>
              <a:t>Enrichment</a:t>
            </a:r>
            <a:r>
              <a:rPr lang="en-US" sz="1800" dirty="0">
                <a:solidFill>
                  <a:schemeClr val="tx2">
                    <a:lumMod val="90000"/>
                  </a:schemeClr>
                </a:solidFill>
              </a:rPr>
              <a:t>: </a:t>
            </a:r>
            <a:r>
              <a:rPr lang="en-US" sz="1800" dirty="0"/>
              <a:t>A list of genes or proteins with expression data (gene expression, protein expression, etc.), is evaluated to assess likelihood that numerical values of genes associated with a particular ontology term were drawn randomly from the overall distribution of values. </a:t>
            </a:r>
          </a:p>
        </p:txBody>
      </p:sp>
    </p:spTree>
    <p:extLst>
      <p:ext uri="{BB962C8B-B14F-4D97-AF65-F5344CB8AC3E}">
        <p14:creationId xmlns:p14="http://schemas.microsoft.com/office/powerpoint/2010/main" val="40688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 Enrichment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56806" y="14674"/>
            <a:ext cx="1598084" cy="44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100" b="1" dirty="0">
                <a:latin typeface="Arial" charset="0"/>
                <a:ea typeface="Arial" charset="0"/>
                <a:cs typeface="Arial" charset="0"/>
              </a:rPr>
              <a:t>For MODs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71980" y="2866574"/>
            <a:ext cx="830596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Species</a:t>
            </a:r>
            <a:endParaRPr lang="en-US" sz="1400" dirty="0">
              <a:solidFill>
                <a:schemeClr val="bg2">
                  <a:lumMod val="90000"/>
                  <a:lumOff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71980" y="2502743"/>
            <a:ext cx="1051526" cy="30777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90000"/>
                    <a:lumOff val="1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Ontology</a:t>
            </a:r>
            <a:endParaRPr lang="en-US" sz="1400" dirty="0">
              <a:solidFill>
                <a:schemeClr val="bg2">
                  <a:lumMod val="90000"/>
                  <a:lumOff val="1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4729" y="6157360"/>
            <a:ext cx="2487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http://GeneOntology.org/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867327" y="3643778"/>
            <a:ext cx="2814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http://amigo.geneontology.org/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791808" y="1269870"/>
            <a:ext cx="5750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http://geneontology.org/page/go-enrichment-analysis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1242" y="1447761"/>
            <a:ext cx="2609313" cy="2042991"/>
          </a:xfrm>
          <a:prstGeom prst="roundRect">
            <a:avLst>
              <a:gd name="adj" fmla="val 10186"/>
            </a:avLst>
          </a:prstGeom>
          <a:ln w="6350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7157" y="1828566"/>
            <a:ext cx="1566333" cy="475906"/>
          </a:xfrm>
          <a:prstGeom prst="roundRect">
            <a:avLst>
              <a:gd name="adj" fmla="val 16667"/>
            </a:avLst>
          </a:prstGeom>
          <a:ln w="38100" cmpd="sng">
            <a:solidFill>
              <a:schemeClr val="accent1"/>
            </a:solidFill>
            <a:prstDash val="sysDash"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6" name="Line 16"/>
          <p:cNvSpPr>
            <a:spLocks noChangeShapeType="1"/>
          </p:cNvSpPr>
          <p:nvPr/>
        </p:nvSpPr>
        <p:spPr bwMode="auto">
          <a:xfrm flipH="1">
            <a:off x="4037200" y="2990303"/>
            <a:ext cx="1641303" cy="0"/>
          </a:xfrm>
          <a:prstGeom prst="line">
            <a:avLst/>
          </a:prstGeom>
          <a:noFill/>
          <a:ln w="57150" cmpd="sng">
            <a:solidFill>
              <a:srgbClr val="FFC000"/>
            </a:solidFill>
            <a:prstDash val="sysDash"/>
            <a:round/>
            <a:headEnd/>
            <a:tailEnd type="triangle" w="med" len="med"/>
          </a:ln>
          <a:effectLst>
            <a:glow rad="101600">
              <a:schemeClr val="bg1">
                <a:lumMod val="50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>
              <a:solidFill>
                <a:srgbClr val="003366"/>
              </a:solidFill>
              <a:latin typeface="Calibri"/>
              <a:cs typeface="Calibri"/>
            </a:endParaRPr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H="1">
            <a:off x="4646801" y="2714001"/>
            <a:ext cx="1031702" cy="1"/>
          </a:xfrm>
          <a:prstGeom prst="line">
            <a:avLst/>
          </a:prstGeom>
          <a:noFill/>
          <a:ln w="57150" cmpd="sng">
            <a:solidFill>
              <a:srgbClr val="FFC000"/>
            </a:solidFill>
            <a:prstDash val="sysDash"/>
            <a:round/>
            <a:headEnd/>
            <a:tailEnd type="triangle" w="med" len="med"/>
          </a:ln>
          <a:effectLst>
            <a:glow rad="101600">
              <a:schemeClr val="bg1">
                <a:lumMod val="50000"/>
                <a:alpha val="75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s-ES_tradnl">
              <a:solidFill>
                <a:srgbClr val="003366"/>
              </a:solidFill>
              <a:latin typeface="Calibri"/>
              <a:cs typeface="Calibri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70" y="2483540"/>
            <a:ext cx="2406103" cy="3657600"/>
          </a:xfrm>
          <a:prstGeom prst="roundRect">
            <a:avLst>
              <a:gd name="adj" fmla="val 10333"/>
            </a:avLst>
          </a:prstGeom>
          <a:ln w="6350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0950" y="2783018"/>
            <a:ext cx="4604814" cy="3924299"/>
          </a:xfrm>
          <a:prstGeom prst="roundRect">
            <a:avLst>
              <a:gd name="adj" fmla="val 12352"/>
            </a:avLst>
          </a:prstGeom>
          <a:ln w="6350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3" name="Group 32"/>
          <p:cNvGrpSpPr/>
          <p:nvPr/>
        </p:nvGrpSpPr>
        <p:grpSpPr>
          <a:xfrm>
            <a:off x="3956872" y="4783278"/>
            <a:ext cx="3088512" cy="1158412"/>
            <a:chOff x="5755977" y="1165108"/>
            <a:chExt cx="3088512" cy="1158412"/>
          </a:xfrm>
        </p:grpSpPr>
        <p:sp>
          <p:nvSpPr>
            <p:cNvPr id="34" name="Rectangle 33"/>
            <p:cNvSpPr/>
            <p:nvPr/>
          </p:nvSpPr>
          <p:spPr>
            <a:xfrm>
              <a:off x="6105422" y="1165108"/>
              <a:ext cx="1269447" cy="3077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Powered by</a:t>
              </a:r>
            </a:p>
          </p:txBody>
        </p:sp>
        <p:pic>
          <p:nvPicPr>
            <p:cNvPr id="35" name="Picture 34" descr="Screen Shot 2015-09-17 at 12.25.51 AM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265" y="1471159"/>
              <a:ext cx="2330668" cy="556718"/>
            </a:xfrm>
            <a:prstGeom prst="roundRect">
              <a:avLst>
                <a:gd name="adj" fmla="val 16667"/>
              </a:avLst>
            </a:prstGeom>
            <a:ln w="38100" cmpd="sng">
              <a:solidFill>
                <a:srgbClr val="00336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Rectangle 35"/>
            <p:cNvSpPr/>
            <p:nvPr/>
          </p:nvSpPr>
          <p:spPr>
            <a:xfrm>
              <a:off x="5755977" y="2015743"/>
              <a:ext cx="3088512" cy="30777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ES_tradnl" sz="1400" b="1" dirty="0">
                  <a:solidFill>
                    <a:srgbClr val="FFC000"/>
                  </a:solidFill>
                  <a:latin typeface="Arial" charset="0"/>
                  <a:ea typeface="Arial" charset="0"/>
                  <a:cs typeface="Arial" charset="0"/>
                </a:rPr>
                <a:t>http://www.pantherdb.org/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069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3971" y="6252658"/>
            <a:ext cx="5662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http://www.ebi.ac.uk/interpro/search/sequence-search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67457" y="2376021"/>
            <a:ext cx="5600206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b="1" dirty="0">
                <a:latin typeface="Arial" charset="0"/>
                <a:ea typeface="Arial" charset="0"/>
                <a:cs typeface="Arial" charset="0"/>
              </a:rPr>
              <a:t>InterProScan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Predicts GO terms based on detected domains using a mapping file, InterPro-2-GO, one sequence at a time.</a:t>
            </a:r>
          </a:p>
          <a:p>
            <a:pPr>
              <a:lnSpc>
                <a:spcPct val="120000"/>
              </a:lnSpc>
            </a:pPr>
            <a:br>
              <a:rPr lang="en-US" sz="8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15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http://geneontology.org/page/download-mappings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50080" y="55685"/>
            <a:ext cx="3439721" cy="444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2100" b="1" dirty="0">
                <a:latin typeface="Arial" charset="0"/>
                <a:ea typeface="Arial" charset="0"/>
                <a:cs typeface="Arial" charset="0"/>
              </a:rPr>
              <a:t>MODs &amp; no-MODs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18233"/>
          </a:xfrm>
        </p:spPr>
        <p:txBody>
          <a:bodyPr>
            <a:normAutofit/>
          </a:bodyPr>
          <a:lstStyle/>
          <a:p>
            <a:r>
              <a:rPr lang="en-US" b="1" cap="none" dirty="0">
                <a:latin typeface="Arial" charset="0"/>
                <a:ea typeface="Arial" charset="0"/>
                <a:cs typeface="Arial" charset="0"/>
              </a:rPr>
              <a:t>Functional Assignment by Sequence Similarity</a:t>
            </a:r>
            <a:br>
              <a:rPr lang="en-US" b="1" cap="none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b="1" cap="none" dirty="0">
                <a:latin typeface="Arial" charset="0"/>
                <a:ea typeface="Arial" charset="0"/>
                <a:cs typeface="Arial" charset="0"/>
              </a:rPr>
              <a:t>in the context of evolutionary history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337" y="2006600"/>
            <a:ext cx="4782191" cy="4221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embl-ebi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8243" y="2082978"/>
            <a:ext cx="1122460" cy="561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96565" y="1884437"/>
            <a:ext cx="1171678" cy="536107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A4F348-B668-9C4B-80AF-F5AB214C66C4}"/>
              </a:ext>
            </a:extLst>
          </p:cNvPr>
          <p:cNvSpPr/>
          <p:nvPr/>
        </p:nvSpPr>
        <p:spPr>
          <a:xfrm>
            <a:off x="6485474" y="6402665"/>
            <a:ext cx="475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https://www.ebi.ac.uk/interpro/download.html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9F435-1875-F14F-A8A3-2069F04AE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473" y="4542266"/>
            <a:ext cx="1654068" cy="1895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337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62" y="306828"/>
            <a:ext cx="7675683" cy="5361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6393" y="2276611"/>
            <a:ext cx="3712038" cy="3270739"/>
          </a:xfrm>
        </p:spPr>
        <p:txBody>
          <a:bodyPr>
            <a:normAutofit/>
          </a:bodyPr>
          <a:lstStyle/>
          <a:p>
            <a:pPr algn="l"/>
            <a:r>
              <a:rPr lang="en-US" sz="4500" b="1" cap="none" dirty="0">
                <a:latin typeface="Arial" charset="0"/>
                <a:ea typeface="Arial" charset="0"/>
                <a:cs typeface="Arial" charset="0"/>
              </a:rPr>
              <a:t>Term Enrichment at </a:t>
            </a:r>
            <a:br>
              <a:rPr lang="en-US" sz="4800" b="1" cap="none" dirty="0">
                <a:latin typeface="Arial" charset="0"/>
                <a:ea typeface="Arial" charset="0"/>
                <a:cs typeface="Arial" charset="0"/>
              </a:rPr>
            </a:br>
            <a:r>
              <a:rPr lang="en-US" sz="2600" b="1" cap="none" dirty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600" b="1" i="1" cap="none" dirty="0">
                <a:latin typeface="Arial" charset="0"/>
                <a:ea typeface="Arial" charset="0"/>
                <a:cs typeface="Arial" charset="0"/>
              </a:rPr>
              <a:t>Arabidopsis</a:t>
            </a:r>
            <a:r>
              <a:rPr lang="en-US" sz="2600" b="1" cap="none" dirty="0">
                <a:latin typeface="Arial" charset="0"/>
                <a:ea typeface="Arial" charset="0"/>
                <a:cs typeface="Arial" charset="0"/>
              </a:rPr>
              <a:t> Information Resource (TAIR)</a:t>
            </a:r>
          </a:p>
        </p:txBody>
      </p:sp>
      <p:sp>
        <p:nvSpPr>
          <p:cNvPr id="8" name="Rectangle 7"/>
          <p:cNvSpPr/>
          <p:nvPr/>
        </p:nvSpPr>
        <p:spPr>
          <a:xfrm>
            <a:off x="876626" y="6381690"/>
            <a:ext cx="34413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noProof="1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https://www.arabidopsis.org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280" y="914400"/>
            <a:ext cx="1001043" cy="914400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967871" y="5221159"/>
            <a:ext cx="2437937" cy="926142"/>
            <a:chOff x="5755977" y="1111478"/>
            <a:chExt cx="3088512" cy="1173286"/>
          </a:xfrm>
          <a:solidFill>
            <a:schemeClr val="tx1"/>
          </a:solidFill>
        </p:grpSpPr>
        <p:sp>
          <p:nvSpPr>
            <p:cNvPr id="11" name="Rectangle 10"/>
            <p:cNvSpPr/>
            <p:nvPr/>
          </p:nvSpPr>
          <p:spPr>
            <a:xfrm>
              <a:off x="6105422" y="1111478"/>
              <a:ext cx="1548406" cy="38990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90000"/>
                      <a:lumOff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Powered by</a:t>
              </a:r>
            </a:p>
          </p:txBody>
        </p:sp>
        <p:pic>
          <p:nvPicPr>
            <p:cNvPr id="12" name="Picture 11" descr="Screen Shot 2015-09-17 at 12.25.51 AM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264" y="1471159"/>
              <a:ext cx="2330668" cy="556718"/>
            </a:xfrm>
            <a:prstGeom prst="roundRect">
              <a:avLst>
                <a:gd name="adj" fmla="val 16667"/>
              </a:avLst>
            </a:prstGeom>
            <a:grpFill/>
            <a:ln w="38100" cmpd="sng">
              <a:solidFill>
                <a:srgbClr val="00336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3" name="Rectangle 12"/>
            <p:cNvSpPr/>
            <p:nvPr/>
          </p:nvSpPr>
          <p:spPr>
            <a:xfrm>
              <a:off x="5755977" y="1972838"/>
              <a:ext cx="3088512" cy="3119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bg2">
                      <a:lumMod val="90000"/>
                      <a:lumOff val="10000"/>
                    </a:schemeClr>
                  </a:solidFill>
                  <a:latin typeface="Arial" charset="0"/>
                  <a:ea typeface="Arial" charset="0"/>
                  <a:cs typeface="Arial" charset="0"/>
                </a:rPr>
                <a:t>http://www.pantherdb.org/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9653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71823" y="1997839"/>
            <a:ext cx="31725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Identify terms over or under-represented in a set of genes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: </a:t>
            </a: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br>
              <a:rPr lang="en-US" sz="2000" dirty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in this list of genes, are there any functional classes that are found more often than expected when compared with the</a:t>
            </a:r>
          </a:p>
          <a:p>
            <a:r>
              <a:rPr lang="en-US" sz="2000" i="1" dirty="0">
                <a:latin typeface="Arial" charset="0"/>
                <a:ea typeface="Arial" charset="0"/>
                <a:cs typeface="Arial" charset="0"/>
              </a:rPr>
              <a:t>reference list?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1942" y="302031"/>
            <a:ext cx="1189233" cy="10863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09553" y="5365818"/>
            <a:ext cx="323667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noProof="1">
                <a:solidFill>
                  <a:srgbClr val="FFC000"/>
                </a:solidFill>
                <a:ea typeface="Trebuchet MS" charset="0"/>
                <a:cs typeface="Trebuchet MS" charset="0"/>
              </a:rPr>
              <a:t>https://www.arabidopsis.org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8385374" y="5703257"/>
            <a:ext cx="2437937" cy="926142"/>
            <a:chOff x="5755977" y="1111478"/>
            <a:chExt cx="3088512" cy="1173286"/>
          </a:xfrm>
        </p:grpSpPr>
        <p:sp>
          <p:nvSpPr>
            <p:cNvPr id="8" name="Rectangle 7"/>
            <p:cNvSpPr/>
            <p:nvPr/>
          </p:nvSpPr>
          <p:spPr>
            <a:xfrm>
              <a:off x="6105422" y="1111478"/>
              <a:ext cx="1548406" cy="3899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Powered by</a:t>
              </a:r>
            </a:p>
          </p:txBody>
        </p:sp>
        <p:pic>
          <p:nvPicPr>
            <p:cNvPr id="9" name="Picture 8" descr="Screen Shot 2015-09-17 at 12.25.51 AM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49264" y="1471159"/>
              <a:ext cx="2330668" cy="556718"/>
            </a:xfrm>
            <a:prstGeom prst="roundRect">
              <a:avLst>
                <a:gd name="adj" fmla="val 16667"/>
              </a:avLst>
            </a:prstGeom>
            <a:ln w="38100" cmpd="sng">
              <a:solidFill>
                <a:srgbClr val="003366"/>
              </a:solidFill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Rectangle 9"/>
            <p:cNvSpPr/>
            <p:nvPr/>
          </p:nvSpPr>
          <p:spPr>
            <a:xfrm>
              <a:off x="5755977" y="1972838"/>
              <a:ext cx="3088512" cy="31192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s-ES_tradnl" sz="1000" b="1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http://www.pantherdb.org/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808" y="869362"/>
            <a:ext cx="7276684" cy="5371793"/>
          </a:xfrm>
          <a:prstGeom prst="rect">
            <a:avLst/>
          </a:prstGeom>
        </p:spPr>
      </p:pic>
      <p:pic>
        <p:nvPicPr>
          <p:cNvPr id="12" name="Picture 11" descr="downloa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56" y="2650675"/>
            <a:ext cx="1122217" cy="560088"/>
          </a:xfrm>
          <a:prstGeom prst="rect">
            <a:avLst/>
          </a:prstGeom>
        </p:spPr>
      </p:pic>
      <p:pic>
        <p:nvPicPr>
          <p:cNvPr id="13" name="Picture 12" descr="brac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84" y="4211567"/>
            <a:ext cx="999756" cy="1124726"/>
          </a:xfrm>
          <a:prstGeom prst="rect">
            <a:avLst/>
          </a:prstGeom>
        </p:spPr>
      </p:pic>
      <p:pic>
        <p:nvPicPr>
          <p:cNvPr id="14" name="Picture 13" descr="downloa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06" y="1202325"/>
            <a:ext cx="851873" cy="743341"/>
          </a:xfrm>
          <a:prstGeom prst="rect">
            <a:avLst/>
          </a:prstGeom>
        </p:spPr>
      </p:pic>
      <p:pic>
        <p:nvPicPr>
          <p:cNvPr id="15" name="Picture 14" descr="downloa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806" y="2346385"/>
            <a:ext cx="1077634" cy="1394306"/>
          </a:xfrm>
          <a:prstGeom prst="rect">
            <a:avLst/>
          </a:prstGeom>
        </p:spPr>
      </p:pic>
      <p:pic>
        <p:nvPicPr>
          <p:cNvPr id="16" name="Picture 15" descr="sorghum_featured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4" t="16800" r="44443" b="25405"/>
          <a:stretch/>
        </p:blipFill>
        <p:spPr>
          <a:xfrm>
            <a:off x="2786030" y="2870001"/>
            <a:ext cx="530051" cy="751613"/>
          </a:xfrm>
          <a:prstGeom prst="rect">
            <a:avLst/>
          </a:prstGeom>
        </p:spPr>
      </p:pic>
      <p:pic>
        <p:nvPicPr>
          <p:cNvPr id="17" name="Picture 16" descr="physc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70" y="4158647"/>
            <a:ext cx="754537" cy="1144966"/>
          </a:xfrm>
          <a:prstGeom prst="rect">
            <a:avLst/>
          </a:prstGeom>
        </p:spPr>
      </p:pic>
      <p:pic>
        <p:nvPicPr>
          <p:cNvPr id="18" name="Picture 17" descr="chlamy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279" y="3628865"/>
            <a:ext cx="1062242" cy="837991"/>
          </a:xfrm>
          <a:prstGeom prst="rect">
            <a:avLst/>
          </a:prstGeom>
        </p:spPr>
      </p:pic>
      <p:pic>
        <p:nvPicPr>
          <p:cNvPr id="19" name="Picture 18" descr="images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32" y="2249012"/>
            <a:ext cx="1139689" cy="750406"/>
          </a:xfrm>
          <a:prstGeom prst="rect">
            <a:avLst/>
          </a:prstGeom>
        </p:spPr>
      </p:pic>
      <p:pic>
        <p:nvPicPr>
          <p:cNvPr id="20" name="Picture 19" descr="220px-Table_grapes_on_whit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9" y="2840888"/>
            <a:ext cx="1584623" cy="7941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9808" y="130746"/>
            <a:ext cx="7295566" cy="98891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72466" y="741521"/>
            <a:ext cx="886459" cy="378138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6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mallTree-molec-ev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773" y="22329"/>
            <a:ext cx="6785494" cy="6785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726" y="4372505"/>
            <a:ext cx="4625465" cy="2291072"/>
          </a:xfrm>
          <a:prstGeom prst="roundRect">
            <a:avLst>
              <a:gd name="adj" fmla="val 16667"/>
            </a:avLst>
          </a:prstGeom>
          <a:ln w="5715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 descr="Screen Shot 2015-09-12 at 7.50.50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3220" y="2179262"/>
            <a:ext cx="4008573" cy="2059962"/>
          </a:xfrm>
          <a:prstGeom prst="roundRect">
            <a:avLst>
              <a:gd name="adj" fmla="val 16667"/>
            </a:avLst>
          </a:prstGeom>
          <a:ln w="57150" cmpd="sng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793" y="2035547"/>
            <a:ext cx="2401295" cy="2089756"/>
          </a:xfrm>
          <a:prstGeom prst="roundRect">
            <a:avLst>
              <a:gd name="adj" fmla="val 16667"/>
            </a:avLst>
          </a:prstGeom>
          <a:ln w="5715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 descr="dna-puzzle-shutterstock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802268" y="4372505"/>
            <a:ext cx="3479026" cy="24353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9644" y="770503"/>
            <a:ext cx="4851071" cy="1077229"/>
          </a:xfrm>
        </p:spPr>
        <p:txBody>
          <a:bodyPr/>
          <a:lstStyle/>
          <a:p>
            <a:r>
              <a:rPr lang="en-US" b="1" dirty="0"/>
              <a:t>Comparing knowledge across species</a:t>
            </a:r>
          </a:p>
        </p:txBody>
      </p:sp>
      <p:pic>
        <p:nvPicPr>
          <p:cNvPr id="9" name="Picture 8" descr="Apis-mellifera-AWild-050114-2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040" y="2089962"/>
            <a:ext cx="1440078" cy="19700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5907" y="2850961"/>
            <a:ext cx="2035387" cy="12721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9444" y="4678738"/>
            <a:ext cx="2104570" cy="21045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652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373" y="4592778"/>
            <a:ext cx="10702248" cy="169539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100" dirty="0"/>
              <a:t>Based on the title we can assume that the paper includes experiments that demonstrate </a:t>
            </a:r>
            <a:br>
              <a:rPr lang="en-US" sz="2100" dirty="0"/>
            </a:br>
            <a:r>
              <a:rPr lang="en-US" sz="2100" dirty="0"/>
              <a:t>- </a:t>
            </a:r>
            <a:r>
              <a:rPr lang="en-US" sz="2100" b="1" dirty="0">
                <a:solidFill>
                  <a:schemeClr val="tx2">
                    <a:lumMod val="90000"/>
                  </a:schemeClr>
                </a:solidFill>
              </a:rPr>
              <a:t>molecular function </a:t>
            </a:r>
            <a:r>
              <a:rPr lang="en-US" sz="2100" dirty="0"/>
              <a:t>(E3 ligase), </a:t>
            </a:r>
            <a:br>
              <a:rPr lang="en-US" sz="2100" dirty="0"/>
            </a:br>
            <a:r>
              <a:rPr lang="en-US" sz="2100" dirty="0"/>
              <a:t>- </a:t>
            </a:r>
            <a:r>
              <a:rPr lang="en-US" sz="2100" b="1" dirty="0">
                <a:solidFill>
                  <a:schemeClr val="tx2">
                    <a:lumMod val="90000"/>
                  </a:schemeClr>
                </a:solidFill>
              </a:rPr>
              <a:t>biological process </a:t>
            </a:r>
            <a:r>
              <a:rPr lang="en-US" sz="2100" dirty="0"/>
              <a:t>(something about eliminating misfolded proteins), and </a:t>
            </a:r>
            <a:br>
              <a:rPr lang="en-US" sz="2100" dirty="0"/>
            </a:br>
            <a:r>
              <a:rPr lang="en-US" sz="2100" dirty="0"/>
              <a:t>- </a:t>
            </a:r>
            <a:r>
              <a:rPr lang="en-US" sz="2100" b="1" dirty="0">
                <a:solidFill>
                  <a:schemeClr val="tx2">
                    <a:lumMod val="90000"/>
                  </a:schemeClr>
                </a:solidFill>
              </a:rPr>
              <a:t>cellular localization </a:t>
            </a:r>
            <a:r>
              <a:rPr lang="en-US" sz="2100" dirty="0"/>
              <a:t>(cytoplasm).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34" y="1660341"/>
            <a:ext cx="11006532" cy="1614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0380" y="3292690"/>
            <a:ext cx="542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b="1" dirty="0"/>
              <a:t>www.pnas.org/cgi/doi/10.1073/pnas.1713574114 </a:t>
            </a:r>
          </a:p>
        </p:txBody>
      </p:sp>
    </p:spTree>
    <p:extLst>
      <p:ext uri="{BB962C8B-B14F-4D97-AF65-F5344CB8AC3E}">
        <p14:creationId xmlns:p14="http://schemas.microsoft.com/office/powerpoint/2010/main" val="1691022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44" y="808056"/>
            <a:ext cx="10167256" cy="1077229"/>
          </a:xfrm>
        </p:spPr>
        <p:txBody>
          <a:bodyPr/>
          <a:lstStyle/>
          <a:p>
            <a:r>
              <a:rPr lang="en-US" b="1" dirty="0"/>
              <a:t>Assay for Molecular Function or Biological Role (Fig. 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1052" y="5941753"/>
            <a:ext cx="100479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Based on this figure/experiment: What can we say about the </a:t>
            </a:r>
            <a:br>
              <a:rPr lang="en-US" sz="2200" dirty="0"/>
            </a:br>
            <a:r>
              <a:rPr lang="en-US" sz="2200" b="1" dirty="0">
                <a:solidFill>
                  <a:schemeClr val="tx2">
                    <a:lumMod val="90000"/>
                  </a:schemeClr>
                </a:solidFill>
              </a:rPr>
              <a:t>function of MPSR1</a:t>
            </a:r>
            <a:r>
              <a:rPr lang="en-US" sz="2200" dirty="0"/>
              <a:t>, aka </a:t>
            </a:r>
            <a:r>
              <a:rPr lang="is-IS" sz="2200" dirty="0"/>
              <a:t>At1g26800 (AGI Identifier) or </a:t>
            </a:r>
            <a:r>
              <a:rPr lang="en-US" sz="2200" dirty="0"/>
              <a:t>Q9LQX2  (UniProt ID)?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C1DC1-64E0-2E46-A77B-8A39CE46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112" y="1904482"/>
            <a:ext cx="2479403" cy="1734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1FF22C-C2C3-6A4B-BA69-2606CE035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36224"/>
            <a:ext cx="7519328" cy="44059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E5FB879-0BF4-EA45-AF2A-15838473D11D}"/>
              </a:ext>
            </a:extLst>
          </p:cNvPr>
          <p:cNvSpPr/>
          <p:nvPr/>
        </p:nvSpPr>
        <p:spPr>
          <a:xfrm>
            <a:off x="8085762" y="1436224"/>
            <a:ext cx="576566" cy="23960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6DFC26-E7AF-1B4B-A303-1276DDBCB1C9}"/>
              </a:ext>
            </a:extLst>
          </p:cNvPr>
          <p:cNvSpPr/>
          <p:nvPr/>
        </p:nvSpPr>
        <p:spPr>
          <a:xfrm>
            <a:off x="9521112" y="1904482"/>
            <a:ext cx="670852" cy="71542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0BECE7-919E-E348-B885-D152E8109C7C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 flipH="1" flipV="1">
            <a:off x="8374045" y="1436224"/>
            <a:ext cx="1245311" cy="57303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FB1A3F-1179-B843-B4BA-A314BBD61A5F}"/>
              </a:ext>
            </a:extLst>
          </p:cNvPr>
          <p:cNvCxnSpPr>
            <a:stCxn id="15" idx="4"/>
          </p:cNvCxnSpPr>
          <p:nvPr/>
        </p:nvCxnSpPr>
        <p:spPr>
          <a:xfrm flipH="1">
            <a:off x="8537825" y="2619910"/>
            <a:ext cx="1318713" cy="322222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32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F44C67-AB22-2148-905C-43C6D06F067A}"/>
              </a:ext>
            </a:extLst>
          </p:cNvPr>
          <p:cNvGrpSpPr/>
          <p:nvPr/>
        </p:nvGrpSpPr>
        <p:grpSpPr>
          <a:xfrm>
            <a:off x="1388268" y="4796159"/>
            <a:ext cx="9415463" cy="2008519"/>
            <a:chOff x="1388268" y="4796159"/>
            <a:chExt cx="9415463" cy="20085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268" y="4796159"/>
              <a:ext cx="9415463" cy="2008519"/>
            </a:xfrm>
            <a:prstGeom prst="rect">
              <a:avLst/>
            </a:prstGeom>
          </p:spPr>
        </p:pic>
        <p:pic>
          <p:nvPicPr>
            <p:cNvPr id="8" name="Picture 2" descr="O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4751" y="5112275"/>
              <a:ext cx="688143" cy="68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 rot="16200000">
              <a:off x="2870420" y="3985482"/>
              <a:ext cx="423333" cy="2853267"/>
            </a:xfrm>
            <a:prstGeom prst="rect">
              <a:avLst/>
            </a:prstGeom>
            <a:noFill/>
            <a:ln w="7620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A6E34B7-D572-2844-9EC3-6B251B58E0BF}"/>
              </a:ext>
            </a:extLst>
          </p:cNvPr>
          <p:cNvGrpSpPr/>
          <p:nvPr/>
        </p:nvGrpSpPr>
        <p:grpSpPr>
          <a:xfrm>
            <a:off x="3208961" y="585592"/>
            <a:ext cx="5774076" cy="4069728"/>
            <a:chOff x="2694345" y="585592"/>
            <a:chExt cx="5774076" cy="40697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FB9E8-3756-B744-BE12-E7DA31507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4345" y="585592"/>
              <a:ext cx="5774076" cy="406972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1C0F0D-4987-F145-B9D3-587B2674786A}"/>
                </a:ext>
              </a:extLst>
            </p:cNvPr>
            <p:cNvSpPr/>
            <p:nvPr/>
          </p:nvSpPr>
          <p:spPr>
            <a:xfrm>
              <a:off x="5640854" y="606140"/>
              <a:ext cx="516033" cy="3639160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F1E57E-19EF-0D4A-9B18-12A6C7689176}"/>
                </a:ext>
              </a:extLst>
            </p:cNvPr>
            <p:cNvSpPr/>
            <p:nvPr/>
          </p:nvSpPr>
          <p:spPr>
            <a:xfrm>
              <a:off x="7769403" y="585592"/>
              <a:ext cx="552608" cy="3639160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49FCAA18-8439-1547-94E1-88B8CB483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695" y="14185"/>
            <a:ext cx="10167256" cy="1077229"/>
          </a:xfrm>
        </p:spPr>
        <p:txBody>
          <a:bodyPr/>
          <a:lstStyle/>
          <a:p>
            <a:r>
              <a:rPr lang="en-US" b="1" dirty="0"/>
              <a:t>Assay for Molecular Function or Biological Role (Fig. 2)</a:t>
            </a:r>
          </a:p>
        </p:txBody>
      </p:sp>
    </p:spTree>
    <p:extLst>
      <p:ext uri="{BB962C8B-B14F-4D97-AF65-F5344CB8AC3E}">
        <p14:creationId xmlns:p14="http://schemas.microsoft.com/office/powerpoint/2010/main" val="1415567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313" y="4838564"/>
            <a:ext cx="8872538" cy="2019436"/>
          </a:xfrm>
          <a:prstGeom prst="rect">
            <a:avLst/>
          </a:prstGeom>
        </p:spPr>
      </p:pic>
      <p:pic>
        <p:nvPicPr>
          <p:cNvPr id="1026" name="Picture 2" descr="O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5537" y="5052872"/>
            <a:ext cx="688143" cy="68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20B6988-3BE7-4A4E-9D39-FE8DCE7E1CCE}"/>
              </a:ext>
            </a:extLst>
          </p:cNvPr>
          <p:cNvGrpSpPr/>
          <p:nvPr/>
        </p:nvGrpSpPr>
        <p:grpSpPr>
          <a:xfrm>
            <a:off x="3208961" y="585592"/>
            <a:ext cx="5774076" cy="4069728"/>
            <a:chOff x="2694345" y="585592"/>
            <a:chExt cx="5774076" cy="40697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0067A8D-1B24-994D-B362-2F8B6814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4345" y="585592"/>
              <a:ext cx="5774076" cy="406972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970B1F-3747-B542-935A-0D4F1E368B36}"/>
                </a:ext>
              </a:extLst>
            </p:cNvPr>
            <p:cNvSpPr/>
            <p:nvPr/>
          </p:nvSpPr>
          <p:spPr>
            <a:xfrm>
              <a:off x="5640854" y="606140"/>
              <a:ext cx="516033" cy="3639160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C01764-E72B-644A-858C-7899281513DA}"/>
                </a:ext>
              </a:extLst>
            </p:cNvPr>
            <p:cNvSpPr/>
            <p:nvPr/>
          </p:nvSpPr>
          <p:spPr>
            <a:xfrm>
              <a:off x="7769403" y="585592"/>
              <a:ext cx="552608" cy="3639160"/>
            </a:xfrm>
            <a:prstGeom prst="rect">
              <a:avLst/>
            </a:prstGeom>
            <a:noFill/>
            <a:ln w="57150" cmpd="sng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DBFFC13-CA07-F043-91F9-59FE8DDD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695" y="14185"/>
            <a:ext cx="10167256" cy="1077229"/>
          </a:xfrm>
        </p:spPr>
        <p:txBody>
          <a:bodyPr/>
          <a:lstStyle/>
          <a:p>
            <a:r>
              <a:rPr lang="en-US" b="1" dirty="0"/>
              <a:t>Assay for Molecular Function or Biological Role (Fig. 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980F70-E845-4D40-A2CF-2312995FDE35}"/>
              </a:ext>
            </a:extLst>
          </p:cNvPr>
          <p:cNvSpPr/>
          <p:nvPr/>
        </p:nvSpPr>
        <p:spPr>
          <a:xfrm rot="16200000">
            <a:off x="2819050" y="3923838"/>
            <a:ext cx="423333" cy="2853267"/>
          </a:xfrm>
          <a:prstGeom prst="rect">
            <a:avLst/>
          </a:prstGeom>
          <a:noFill/>
          <a:ln w="762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91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PhDs in biological sciences</a:t>
            </a:r>
          </a:p>
          <a:p>
            <a:r>
              <a:rPr lang="en-US" b="1" dirty="0"/>
              <a:t>Tanya Berardini: </a:t>
            </a:r>
            <a:r>
              <a:rPr lang="en-US" dirty="0"/>
              <a:t>annotation of gene function, development of controlled vocabularies, community support and engagement</a:t>
            </a:r>
          </a:p>
          <a:p>
            <a:r>
              <a:rPr lang="en-US" b="1" dirty="0"/>
              <a:t>Moni Munoz-Torres: </a:t>
            </a:r>
            <a:r>
              <a:rPr lang="en-US" dirty="0"/>
              <a:t>genome curation, structural annotation, curation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999689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70000" y="6624639"/>
            <a:ext cx="7408333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dirty="0"/>
              <a:t>Copyright © 2013 Elsevier Inc.</a:t>
            </a:r>
            <a:r>
              <a:rPr lang="en-US" sz="900" dirty="0">
                <a:hlinkClick r:id="rId3"/>
              </a:rPr>
              <a:t> Terms and Conditions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4" y="6213475"/>
            <a:ext cx="94403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96" y="3236120"/>
            <a:ext cx="4278609" cy="320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4F3320-DC1F-1444-857E-C249E0A1A8DB}"/>
              </a:ext>
            </a:extLst>
          </p:cNvPr>
          <p:cNvSpPr txBox="1">
            <a:spLocks/>
          </p:cNvSpPr>
          <p:nvPr/>
        </p:nvSpPr>
        <p:spPr>
          <a:xfrm>
            <a:off x="2889210" y="421480"/>
            <a:ext cx="7958331" cy="1077229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Exercise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E516A-865F-694B-942E-73B6386FEAB6}"/>
              </a:ext>
            </a:extLst>
          </p:cNvPr>
          <p:cNvSpPr txBox="1"/>
          <p:nvPr/>
        </p:nvSpPr>
        <p:spPr>
          <a:xfrm>
            <a:off x="945223" y="967794"/>
            <a:ext cx="109933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Endogenous Nuclear RNAi Mediates Behavioral Adaptation to Odor </a:t>
            </a:r>
          </a:p>
          <a:p>
            <a:endParaRPr lang="en-US" dirty="0"/>
          </a:p>
          <a:p>
            <a:r>
              <a:rPr lang="en-US" sz="1400" dirty="0" err="1"/>
              <a:t>Juang</a:t>
            </a:r>
            <a:r>
              <a:rPr lang="en-US" sz="1400" dirty="0"/>
              <a:t> et. al</a:t>
            </a:r>
            <a:r>
              <a:rPr lang="en-US" dirty="0"/>
              <a:t> </a:t>
            </a:r>
            <a:r>
              <a:rPr lang="en-US" sz="1400" i="1" dirty="0"/>
              <a:t>Cell </a:t>
            </a:r>
            <a:r>
              <a:rPr lang="en-US" sz="1400" dirty="0"/>
              <a:t>- Volume 154, Issue 5, Pages 1010-1022 (August 2013)  DOI: 10.1016/j.cell.2013.08.006</a:t>
            </a:r>
          </a:p>
        </p:txBody>
      </p:sp>
    </p:spTree>
    <p:extLst>
      <p:ext uri="{BB962C8B-B14F-4D97-AF65-F5344CB8AC3E}">
        <p14:creationId xmlns:p14="http://schemas.microsoft.com/office/powerpoint/2010/main" val="1158815806"/>
      </p:ext>
    </p:extLst>
  </p:cSld>
  <p:clrMapOvr>
    <a:masterClrMapping/>
  </p:clrMapOvr>
  <p:transition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E1DCD-8134-BC40-92F7-8BABCA32A165}"/>
              </a:ext>
            </a:extLst>
          </p:cNvPr>
          <p:cNvSpPr txBox="1"/>
          <p:nvPr/>
        </p:nvSpPr>
        <p:spPr>
          <a:xfrm>
            <a:off x="2176410" y="4497142"/>
            <a:ext cx="35360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Argonaute NRDE-3 (which acts in AWC) is loaded with siRNAs that target </a:t>
            </a:r>
            <a:r>
              <a:rPr lang="en-US" sz="1600" i="1" dirty="0"/>
              <a:t>odr-1</a:t>
            </a:r>
            <a:r>
              <a:rPr lang="en-US" sz="1600" dirty="0"/>
              <a:t>; downregulation of </a:t>
            </a:r>
            <a:r>
              <a:rPr lang="en-US" sz="1600" i="1" dirty="0"/>
              <a:t>odr-1 </a:t>
            </a:r>
            <a:r>
              <a:rPr lang="en-US" sz="1600" dirty="0"/>
              <a:t>is required for adaptation.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1591E-1E41-D94F-BF1D-26DC3BD1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861588"/>
            <a:ext cx="5588000" cy="2336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2DCB86D-FD00-DC43-A48E-53BCD85F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1020" y="264635"/>
            <a:ext cx="7664377" cy="1245666"/>
          </a:xfrm>
        </p:spPr>
        <p:txBody>
          <a:bodyPr>
            <a:noAutofit/>
          </a:bodyPr>
          <a:lstStyle/>
          <a:p>
            <a:r>
              <a:rPr lang="en-US" sz="2400" b="1" dirty="0"/>
              <a:t>Somatic endogenous small interfering RNA pathway promotes odor adaptation in </a:t>
            </a:r>
            <a:r>
              <a:rPr lang="en-US" sz="2400" b="1" i="1" dirty="0"/>
              <a:t>Caenorhabditis elegans </a:t>
            </a:r>
            <a:r>
              <a:rPr lang="en-US" sz="2400" b="1" dirty="0"/>
              <a:t>AWC olfactory neurons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C4298C-53CB-E045-A9DB-EDCD3600E05B}"/>
              </a:ext>
            </a:extLst>
          </p:cNvPr>
          <p:cNvSpPr/>
          <p:nvPr/>
        </p:nvSpPr>
        <p:spPr>
          <a:xfrm>
            <a:off x="2883540" y="5762368"/>
            <a:ext cx="68974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Conclusion:</a:t>
            </a:r>
            <a:r>
              <a:rPr lang="en-US" sz="1600" dirty="0"/>
              <a:t> </a:t>
            </a:r>
          </a:p>
          <a:p>
            <a:r>
              <a:rPr lang="en-US" sz="1600" dirty="0"/>
              <a:t>Environmental stimulation amplifies an endo-siRNA negative feedback loop to dynamically repress cognate gene expression and shape behavior.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C0AD34-26A0-7E49-B8ED-3AF633E3F5F8}"/>
              </a:ext>
            </a:extLst>
          </p:cNvPr>
          <p:cNvSpPr/>
          <p:nvPr/>
        </p:nvSpPr>
        <p:spPr>
          <a:xfrm>
            <a:off x="7172504" y="4549675"/>
            <a:ext cx="3434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Presence of siRNAs in </a:t>
            </a:r>
            <a:r>
              <a:rPr lang="en-US" sz="1600" i="1" dirty="0"/>
              <a:t>odr-1</a:t>
            </a:r>
            <a:r>
              <a:rPr lang="en-US" sz="1600" dirty="0"/>
              <a:t> in AWC happens as HPL-2 binds at </a:t>
            </a:r>
            <a:r>
              <a:rPr lang="en-US" sz="1600" i="1" dirty="0"/>
              <a:t>odr-1 </a:t>
            </a:r>
            <a:r>
              <a:rPr lang="en-US" sz="1600" dirty="0"/>
              <a:t>locus in AWC, which causes decrease in </a:t>
            </a:r>
            <a:r>
              <a:rPr lang="en-US" sz="1600" i="1" dirty="0"/>
              <a:t>odr-1 </a:t>
            </a:r>
            <a:r>
              <a:rPr lang="en-US" sz="1600" dirty="0"/>
              <a:t>mRNAs.</a:t>
            </a:r>
          </a:p>
        </p:txBody>
      </p:sp>
    </p:spTree>
    <p:extLst>
      <p:ext uri="{BB962C8B-B14F-4D97-AF65-F5344CB8AC3E}">
        <p14:creationId xmlns:p14="http://schemas.microsoft.com/office/powerpoint/2010/main" val="982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66" y="82550"/>
            <a:ext cx="6713669" cy="677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270000" y="6477001"/>
            <a:ext cx="11006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Cell</a:t>
            </a:r>
            <a:r>
              <a:rPr lang="en-US" sz="900"/>
              <a:t> 2013 154, 1010-1022DOI: (10.1016/j.cell.2013.08.006) 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7699027" y="6548438"/>
            <a:ext cx="3643644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/>
            <a:r>
              <a:rPr lang="en-US" sz="900" dirty="0"/>
              <a:t>Copyright © 2013 Elsevier Inc.</a:t>
            </a:r>
            <a:endParaRPr lang="en-US" sz="900" dirty="0">
              <a:hlinkClick r:id="rId4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3667"/>
            <a:ext cx="94403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10201" y="2578436"/>
            <a:ext cx="353247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4. </a:t>
            </a:r>
            <a:br>
              <a:rPr lang="en-US" dirty="0"/>
            </a:br>
            <a:r>
              <a:rPr lang="en-US" dirty="0"/>
              <a:t>Phosphorylation of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MUT-7 </a:t>
            </a:r>
            <a:r>
              <a:rPr lang="en-US" dirty="0"/>
              <a:t>(B) and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HPL-2 </a:t>
            </a:r>
            <a:r>
              <a:rPr lang="en-US" dirty="0"/>
              <a:t>(C) at predicted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PKG sites </a:t>
            </a:r>
            <a:r>
              <a:rPr lang="en-US" dirty="0"/>
              <a:t>(A) is required for adaptation. It also reduces butanone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chemotaxis</a:t>
            </a:r>
            <a:r>
              <a:rPr lang="en-US" dirty="0"/>
              <a:t> (E) and promotes </a:t>
            </a:r>
            <a:r>
              <a:rPr lang="en-US" b="1" dirty="0">
                <a:solidFill>
                  <a:schemeClr val="tx2">
                    <a:lumMod val="90000"/>
                  </a:schemeClr>
                </a:solidFill>
              </a:rPr>
              <a:t>adaptation</a:t>
            </a:r>
            <a:r>
              <a:rPr lang="en-US" dirty="0"/>
              <a:t> (F) to odor in </a:t>
            </a:r>
            <a:r>
              <a:rPr lang="en-US" i="1" dirty="0"/>
              <a:t>wt</a:t>
            </a:r>
            <a:r>
              <a:rPr lang="en-US" dirty="0"/>
              <a:t> animals.</a:t>
            </a:r>
          </a:p>
        </p:txBody>
      </p:sp>
    </p:spTree>
    <p:extLst>
      <p:ext uri="{BB962C8B-B14F-4D97-AF65-F5344CB8AC3E}">
        <p14:creationId xmlns:p14="http://schemas.microsoft.com/office/powerpoint/2010/main" val="2122219896"/>
      </p:ext>
    </p:extLst>
  </p:cSld>
  <p:clrMapOvr>
    <a:masterClrMapping/>
  </p:clrMapOvr>
  <p:transition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5075434" y="246474"/>
            <a:ext cx="1249358" cy="402291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tabLst>
                <a:tab pos="723900" algn="l"/>
              </a:tabLst>
            </a:pPr>
            <a:r>
              <a:rPr lang="en-US" sz="2000" b="1" dirty="0">
                <a:solidFill>
                  <a:srgbClr val="FFFFFF"/>
                </a:solidFill>
              </a:rPr>
              <a:t>Figure 4 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270000" y="6477001"/>
            <a:ext cx="1100666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 i="1"/>
              <a:t>Cell</a:t>
            </a:r>
            <a:r>
              <a:rPr lang="en-US" sz="900"/>
              <a:t> 2013 154, 1010-1022DOI: (10.1016/j.cell.2013.08.006) 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1270000" y="6624639"/>
            <a:ext cx="7408333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900"/>
              <a:t>Copyright © 2013 Elsevier Inc.</a:t>
            </a:r>
            <a:r>
              <a:rPr lang="en-US" sz="900">
                <a:hlinkClick r:id="rId3"/>
              </a:rPr>
              <a:t> Terms and Conditions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4" y="6213475"/>
            <a:ext cx="94403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168732" y="722584"/>
            <a:ext cx="9637838" cy="5316418"/>
            <a:chOff x="342771" y="215689"/>
            <a:chExt cx="9637838" cy="531641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73" t="29007" r="17666" b="36966"/>
            <a:stretch/>
          </p:blipFill>
          <p:spPr bwMode="auto">
            <a:xfrm>
              <a:off x="4331667" y="215689"/>
              <a:ext cx="5648942" cy="52775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342771" y="1561789"/>
              <a:ext cx="3805434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(D) </a:t>
              </a:r>
            </a:p>
            <a:p>
              <a:r>
                <a:rPr lang="en-US" dirty="0"/>
                <a:t>Prolonged odor stimulation causes nuclear accumulation of </a:t>
              </a:r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</a:rPr>
                <a:t>EGL-4</a:t>
              </a:r>
              <a:r>
                <a:rPr lang="en-US" dirty="0"/>
                <a:t>.</a:t>
              </a:r>
            </a:p>
            <a:p>
              <a:r>
                <a:rPr lang="en-US" dirty="0"/>
                <a:t>Nuclear </a:t>
              </a:r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</a:rPr>
                <a:t>EGL-4 </a:t>
              </a:r>
              <a:r>
                <a:rPr lang="en-US" dirty="0"/>
                <a:t>phosphorylates </a:t>
              </a:r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</a:rPr>
                <a:t>HPL-2 </a:t>
              </a:r>
              <a:r>
                <a:rPr lang="en-US" dirty="0"/>
                <a:t>in vitro. </a:t>
              </a:r>
              <a:br>
                <a:rPr lang="en-US" dirty="0"/>
              </a:br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</a:rPr>
                <a:t>EGL-4</a:t>
              </a:r>
              <a:r>
                <a:rPr lang="en-US" dirty="0"/>
                <a:t> kinase was immunopurified from worms and incubated with purified </a:t>
              </a:r>
              <a:r>
                <a:rPr lang="en-US" b="1" dirty="0">
                  <a:solidFill>
                    <a:schemeClr val="tx2">
                      <a:lumMod val="90000"/>
                    </a:schemeClr>
                  </a:solidFill>
                </a:rPr>
                <a:t>HPL-2</a:t>
              </a:r>
              <a:r>
                <a:rPr lang="en-US" dirty="0"/>
                <a:t> and 32P ATP.</a:t>
              </a:r>
              <a:br>
                <a:rPr lang="en-US" dirty="0"/>
              </a:br>
              <a:endParaRPr lang="en-US" dirty="0"/>
            </a:p>
            <a:p>
              <a:r>
                <a:rPr lang="en-US" b="1" dirty="0">
                  <a:solidFill>
                    <a:schemeClr val="accent1"/>
                  </a:solidFill>
                </a:rPr>
                <a:t>Conclusion: </a:t>
              </a:r>
              <a:br>
                <a:rPr lang="en-US" b="1" dirty="0">
                  <a:solidFill>
                    <a:schemeClr val="accent1"/>
                  </a:solidFill>
                </a:rPr>
              </a:br>
              <a:r>
                <a:rPr lang="en-US" dirty="0"/>
                <a:t>Phosphorylation of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HPL-2 </a:t>
              </a:r>
              <a:r>
                <a:rPr lang="en-US" dirty="0"/>
                <a:t>at the </a:t>
              </a:r>
              <a:r>
                <a:rPr 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EGL-4</a:t>
              </a:r>
              <a:r>
                <a:rPr lang="en-US" dirty="0"/>
                <a:t> phosphorylated sites is sufficient to promote adaptation in naive animals.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7D77D8E-A3EE-A049-8ADB-540B51EA3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00" y="722584"/>
            <a:ext cx="3468028" cy="96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79859C-DA10-F141-951D-312E59AD5A11}"/>
              </a:ext>
            </a:extLst>
          </p:cNvPr>
          <p:cNvSpPr txBox="1"/>
          <p:nvPr/>
        </p:nvSpPr>
        <p:spPr>
          <a:xfrm>
            <a:off x="8748409" y="737995"/>
            <a:ext cx="20581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All serines (S) and threonines(T) replaced with glutamic acid (A), which is phophomimetic.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5235A8-91F8-4D46-967B-6A9B825E0192}"/>
              </a:ext>
            </a:extLst>
          </p:cNvPr>
          <p:cNvCxnSpPr/>
          <p:nvPr/>
        </p:nvCxnSpPr>
        <p:spPr>
          <a:xfrm flipH="1">
            <a:off x="8678333" y="1294544"/>
            <a:ext cx="414296" cy="77414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DC7C86-8AA8-664E-B543-B096BD0173FE}"/>
              </a:ext>
            </a:extLst>
          </p:cNvPr>
          <p:cNvCxnSpPr>
            <a:cxnSpLocks/>
          </p:cNvCxnSpPr>
          <p:nvPr/>
        </p:nvCxnSpPr>
        <p:spPr>
          <a:xfrm>
            <a:off x="7859730" y="1910993"/>
            <a:ext cx="0" cy="34110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8978B4-BA58-ED4A-8489-0E4C22CF75D6}"/>
              </a:ext>
            </a:extLst>
          </p:cNvPr>
          <p:cNvSpPr txBox="1"/>
          <p:nvPr/>
        </p:nvSpPr>
        <p:spPr>
          <a:xfrm>
            <a:off x="5429893" y="5537950"/>
            <a:ext cx="48596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Coomassie blue as loading control (lower) followed by autoradiography (upper).</a:t>
            </a:r>
          </a:p>
        </p:txBody>
      </p:sp>
    </p:spTree>
    <p:extLst>
      <p:ext uri="{BB962C8B-B14F-4D97-AF65-F5344CB8AC3E}">
        <p14:creationId xmlns:p14="http://schemas.microsoft.com/office/powerpoint/2010/main" val="928504179"/>
      </p:ext>
    </p:extLst>
  </p:cSld>
  <p:clrMapOvr>
    <a:masterClrMapping/>
  </p:clrMapOvr>
  <p:transition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93625" y="362841"/>
            <a:ext cx="7958331" cy="730272"/>
          </a:xfrm>
        </p:spPr>
        <p:txBody>
          <a:bodyPr>
            <a:normAutofit/>
          </a:bodyPr>
          <a:lstStyle/>
          <a:p>
            <a:r>
              <a:rPr lang="en-US" b="1" dirty="0"/>
              <a:t>Basic GO Annotation Model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50441" y="1192523"/>
            <a:ext cx="10333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90000"/>
                  </a:schemeClr>
                </a:solidFill>
              </a:rPr>
              <a:t>Entity –  GO ID/Term  –  Evidence Code – Reference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61522" y="1865945"/>
            <a:ext cx="0" cy="50536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14730" y="248959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Protein: EGL-4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>
            <a:off x="3866188" y="1865945"/>
            <a:ext cx="0" cy="1563055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9161" y="3537410"/>
            <a:ext cx="2634054" cy="9233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GO:0009299</a:t>
            </a:r>
          </a:p>
          <a:p>
            <a:pPr algn="ctr"/>
            <a:r>
              <a:rPr lang="en-US" b="1" dirty="0"/>
              <a:t>cGMP-dependent</a:t>
            </a:r>
          </a:p>
          <a:p>
            <a:pPr algn="ctr"/>
            <a:r>
              <a:rPr lang="en-US" b="1" dirty="0"/>
              <a:t>protein kinase activity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041264" y="1927641"/>
            <a:ext cx="0" cy="2346408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93404" y="4481817"/>
            <a:ext cx="3095719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b="1" dirty="0"/>
              <a:t>Inferred from Direct Assay</a:t>
            </a:r>
          </a:p>
          <a:p>
            <a:pPr algn="ctr"/>
            <a:r>
              <a:rPr lang="en-US" b="1" dirty="0"/>
              <a:t>(IDA)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9786186" y="1777298"/>
            <a:ext cx="0" cy="3866570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53366" y="5797212"/>
            <a:ext cx="18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PMID:23993094</a:t>
            </a:r>
          </a:p>
        </p:txBody>
      </p:sp>
      <p:sp>
        <p:nvSpPr>
          <p:cNvPr id="3" name="Rectangle 2"/>
          <p:cNvSpPr/>
          <p:nvPr/>
        </p:nvSpPr>
        <p:spPr>
          <a:xfrm>
            <a:off x="1050440" y="2436098"/>
            <a:ext cx="1916245" cy="50536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432846" y="5665477"/>
            <a:ext cx="2706680" cy="632802"/>
          </a:xfrm>
          <a:prstGeom prst="rect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86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41400" y="2096466"/>
            <a:ext cx="10285145" cy="2876250"/>
            <a:chOff x="1041400" y="3645156"/>
            <a:chExt cx="10096500" cy="26540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1400" y="4381500"/>
              <a:ext cx="10096500" cy="19177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r="16667"/>
            <a:stretch/>
          </p:blipFill>
          <p:spPr>
            <a:xfrm>
              <a:off x="1041400" y="3645156"/>
              <a:ext cx="10096500" cy="762000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3671585" y="5052368"/>
            <a:ext cx="7871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https://wormbase.org/species/c_elegans/gene/WBGene00001173#03-9g-3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74A5B-9354-7F42-A715-D6135456BB55}"/>
              </a:ext>
            </a:extLst>
          </p:cNvPr>
          <p:cNvSpPr txBox="1"/>
          <p:nvPr/>
        </p:nvSpPr>
        <p:spPr>
          <a:xfrm>
            <a:off x="6493267" y="626724"/>
            <a:ext cx="3996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At Wormbase:</a:t>
            </a:r>
          </a:p>
        </p:txBody>
      </p:sp>
    </p:spTree>
    <p:extLst>
      <p:ext uri="{BB962C8B-B14F-4D97-AF65-F5344CB8AC3E}">
        <p14:creationId xmlns:p14="http://schemas.microsoft.com/office/powerpoint/2010/main" val="2939493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1350-A13E-E443-B0EE-219C37F2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multiple data entry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116B-B461-0544-B55F-45164CD8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5106" y="2052116"/>
            <a:ext cx="8505033" cy="3997828"/>
          </a:xfrm>
        </p:spPr>
        <p:txBody>
          <a:bodyPr>
            <a:normAutofit/>
          </a:bodyPr>
          <a:lstStyle/>
          <a:p>
            <a:r>
              <a:rPr lang="en-US" sz="2400" dirty="0"/>
              <a:t>Different from resource to resource</a:t>
            </a:r>
          </a:p>
          <a:p>
            <a:r>
              <a:rPr lang="en-US" sz="2400" dirty="0"/>
              <a:t>Same basic features, varying amounts of quality control</a:t>
            </a:r>
          </a:p>
          <a:p>
            <a:r>
              <a:rPr lang="en-US" sz="2400" dirty="0"/>
              <a:t>Same output for sharing. For example, GO has GAF and GPAD formatted files.</a:t>
            </a:r>
          </a:p>
        </p:txBody>
      </p:sp>
    </p:spTree>
    <p:extLst>
      <p:ext uri="{BB962C8B-B14F-4D97-AF65-F5344CB8AC3E}">
        <p14:creationId xmlns:p14="http://schemas.microsoft.com/office/powerpoint/2010/main" val="35844726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To Keep in Mind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 </a:t>
            </a:r>
            <a:r>
              <a:rPr lang="en-US" sz="2400" b="1" dirty="0">
                <a:solidFill>
                  <a:schemeClr val="tx2">
                    <a:lumMod val="90000"/>
                  </a:schemeClr>
                </a:solidFill>
              </a:rPr>
              <a:t>making </a:t>
            </a:r>
            <a:r>
              <a:rPr lang="en-US" sz="2400" dirty="0"/>
              <a:t>functional annotations for genes:</a:t>
            </a:r>
          </a:p>
          <a:p>
            <a:pPr lvl="1"/>
            <a:r>
              <a:rPr lang="en-US" sz="2000" dirty="0"/>
              <a:t>Choose primary research articles, not reviews</a:t>
            </a:r>
          </a:p>
          <a:p>
            <a:pPr lvl="1"/>
            <a:r>
              <a:rPr lang="en-US" sz="2000" dirty="0"/>
              <a:t>Verify experimental design, organism, and results</a:t>
            </a:r>
          </a:p>
          <a:p>
            <a:pPr lvl="1"/>
            <a:r>
              <a:rPr lang="en-US" sz="2000" dirty="0"/>
              <a:t>Find the identifier for the gene(s) in question in the paper</a:t>
            </a:r>
          </a:p>
          <a:p>
            <a:pPr lvl="1"/>
            <a:r>
              <a:rPr lang="en-US" sz="2000" dirty="0"/>
              <a:t>Look at the results section, aim for the figures and tables</a:t>
            </a:r>
          </a:p>
          <a:p>
            <a:pPr lvl="1"/>
            <a:r>
              <a:rPr lang="en-US" sz="2000" dirty="0"/>
              <a:t>Use the most granular terms possible</a:t>
            </a:r>
          </a:p>
        </p:txBody>
      </p:sp>
    </p:spTree>
    <p:extLst>
      <p:ext uri="{BB962C8B-B14F-4D97-AF65-F5344CB8AC3E}">
        <p14:creationId xmlns:p14="http://schemas.microsoft.com/office/powerpoint/2010/main" val="498521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Keep in Mind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600" dirty="0"/>
              <a:t>When </a:t>
            </a:r>
            <a:r>
              <a:rPr lang="en-US" sz="2600" b="1" dirty="0">
                <a:solidFill>
                  <a:schemeClr val="tx2">
                    <a:lumMod val="90000"/>
                  </a:schemeClr>
                </a:solidFill>
              </a:rPr>
              <a:t>writing</a:t>
            </a:r>
            <a:r>
              <a:rPr lang="en-US" sz="2600" dirty="0"/>
              <a:t> manuscripts:</a:t>
            </a:r>
          </a:p>
          <a:p>
            <a:pPr lvl="1"/>
            <a:r>
              <a:rPr lang="en-US" sz="2200" dirty="0"/>
              <a:t>Clearly identify organism(s) and gene identifiers.</a:t>
            </a:r>
          </a:p>
          <a:p>
            <a:pPr lvl="1"/>
            <a:r>
              <a:rPr lang="en-US" sz="2200" dirty="0"/>
              <a:t>Use existing gene nomenclature, otherwise check with your species database on naming conventions.</a:t>
            </a:r>
          </a:p>
          <a:p>
            <a:pPr lvl="1"/>
            <a:r>
              <a:rPr lang="en-US" sz="2200" dirty="0"/>
              <a:t>Identify versions of bioinformatics tools used as well as the versions of the data used in the analysis, if this applies.</a:t>
            </a:r>
          </a:p>
          <a:p>
            <a:pPr lvl="1"/>
            <a:r>
              <a:rPr lang="en-US" sz="2200" dirty="0"/>
              <a:t>Verify information in reference databases- contact someone if there are errors/omissions.</a:t>
            </a:r>
          </a:p>
        </p:txBody>
      </p:sp>
    </p:spTree>
    <p:extLst>
      <p:ext uri="{BB962C8B-B14F-4D97-AF65-F5344CB8AC3E}">
        <p14:creationId xmlns:p14="http://schemas.microsoft.com/office/powerpoint/2010/main" val="1870975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Find an interesting recent paper to annotate</a:t>
            </a:r>
          </a:p>
          <a:p>
            <a:pPr lvl="1"/>
            <a:r>
              <a:rPr lang="en-US" sz="2000" dirty="0"/>
              <a:t>PubMed</a:t>
            </a:r>
          </a:p>
          <a:p>
            <a:pPr lvl="1"/>
            <a:r>
              <a:rPr lang="en-US" sz="2000" dirty="0"/>
              <a:t>Research article NOT a review</a:t>
            </a:r>
          </a:p>
          <a:p>
            <a:r>
              <a:rPr lang="en-US" sz="2400" dirty="0"/>
              <a:t>Find the UniProt ID or other identifier for the gene</a:t>
            </a:r>
          </a:p>
        </p:txBody>
      </p:sp>
    </p:spTree>
    <p:extLst>
      <p:ext uri="{BB962C8B-B14F-4D97-AF65-F5344CB8AC3E}">
        <p14:creationId xmlns:p14="http://schemas.microsoft.com/office/powerpoint/2010/main" val="41872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Phoenix 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Non-profit organization founded in 2013</a:t>
            </a:r>
          </a:p>
          <a:p>
            <a:r>
              <a:rPr lang="en-US" dirty="0"/>
              <a:t>Mission:</a:t>
            </a:r>
          </a:p>
          <a:p>
            <a:pPr lvl="1"/>
            <a:r>
              <a:rPr lang="en-US" dirty="0"/>
              <a:t>integrate, organize, and share data</a:t>
            </a:r>
          </a:p>
          <a:p>
            <a:pPr lvl="1"/>
            <a:r>
              <a:rPr lang="en-US" dirty="0"/>
              <a:t>promote data resource sustainability</a:t>
            </a:r>
          </a:p>
          <a:p>
            <a:pPr lvl="1"/>
            <a:r>
              <a:rPr lang="en-US" dirty="0"/>
              <a:t>foster interaction and collaboration among scientists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60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0F4E5-32EF-664E-A33C-AC40DC8D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534" y="2890385"/>
            <a:ext cx="7958331" cy="1077229"/>
          </a:xfrm>
        </p:spPr>
        <p:txBody>
          <a:bodyPr/>
          <a:lstStyle/>
          <a:p>
            <a:r>
              <a:rPr lang="en-US" dirty="0"/>
              <a:t>One more example. . . </a:t>
            </a:r>
          </a:p>
        </p:txBody>
      </p:sp>
    </p:spTree>
    <p:extLst>
      <p:ext uri="{BB962C8B-B14F-4D97-AF65-F5344CB8AC3E}">
        <p14:creationId xmlns:p14="http://schemas.microsoft.com/office/powerpoint/2010/main" val="3221147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979257-8FB2-4A49-B994-571F34D2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83" y="200655"/>
            <a:ext cx="10241913" cy="6456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009042-68F5-2B4C-AFAB-CC5D6665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27" y="4192741"/>
            <a:ext cx="9183205" cy="67194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3683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852CC-D39B-634B-8F5E-3DA182AE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3929"/>
            <a:ext cx="9764805" cy="649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5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05EA5D-5C43-B840-A3AE-96A5B1CF9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409" y="0"/>
            <a:ext cx="694718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75735B-9390-C54F-B1BC-0CD353EAE66C}"/>
              </a:ext>
            </a:extLst>
          </p:cNvPr>
          <p:cNvSpPr/>
          <p:nvPr/>
        </p:nvSpPr>
        <p:spPr>
          <a:xfrm>
            <a:off x="4880225" y="5691883"/>
            <a:ext cx="821932" cy="256854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380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144DF-23EA-F847-824A-97426252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29" y="1438382"/>
            <a:ext cx="9617101" cy="49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5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FD6BFA7-DB86-694A-884F-975612D4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57" y="698500"/>
            <a:ext cx="30607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27ECA57-8B01-0541-9E27-57625A4372AC}"/>
              </a:ext>
            </a:extLst>
          </p:cNvPr>
          <p:cNvSpPr txBox="1">
            <a:spLocks noChangeArrowheads="1"/>
          </p:cNvSpPr>
          <p:nvPr/>
        </p:nvSpPr>
        <p:spPr>
          <a:xfrm>
            <a:off x="1140790" y="337888"/>
            <a:ext cx="10418417" cy="36061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sp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</a:rPr>
              <a:t>Fig 1. Egg phenotypes associated with EOF1 gene suppression by RNAi in A. aegypti mosquitoes.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1691EB3-6553-274C-840F-DFF172153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046" y="6457890"/>
            <a:ext cx="9725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000" noProof="1"/>
              <a:t>Isoe J, Koch LE, Isoe YE, Rascón AA Jr, Brown HE, et al. (2019) Identification and characterization of a mosquito-specific eggshell organizing factor in </a:t>
            </a:r>
            <a:r>
              <a:rPr lang="en-US" altLang="en-US" sz="1000" i="1" noProof="1"/>
              <a:t>Aedes aegypti</a:t>
            </a:r>
            <a:r>
              <a:rPr lang="en-US" altLang="en-US" sz="1000" noProof="1"/>
              <a:t> mosquitoes. PLOS Biology 17(1): e3000068. https://doi.org/10.1371/journal.pbio.3000068 </a:t>
            </a:r>
            <a:r>
              <a:rPr lang="en-US" altLang="en-US" sz="1000" noProof="1">
                <a:hlinkClick r:id="rId3"/>
              </a:rPr>
              <a:t>https://journals.plos.org/plosbiology/article?id=10.1371/journal.pbio.3000068</a:t>
            </a:r>
            <a:endParaRPr lang="en-US" altLang="en-US" sz="1000" noProof="1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9D6DA9F-A72B-554A-BDFA-F0CFD4609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96" y="5287338"/>
            <a:ext cx="2667000" cy="736600"/>
          </a:xfrm>
          <a:prstGeom prst="rect">
            <a:avLst/>
          </a:prstGeom>
          <a:solidFill>
            <a:schemeClr val="accent6"/>
          </a:solidFill>
        </p:spPr>
      </p:pic>
    </p:spTree>
    <p:extLst>
      <p:ext uri="{BB962C8B-B14F-4D97-AF65-F5344CB8AC3E}">
        <p14:creationId xmlns:p14="http://schemas.microsoft.com/office/powerpoint/2010/main" val="16506167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13B76-9A64-4349-81D3-FC13A49E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97" y="0"/>
            <a:ext cx="10377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307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DEFDCF15-2926-E147-B3EC-B17CBC2D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26" y="698500"/>
            <a:ext cx="50546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2AD0F9A-0E50-EF42-A6E7-3DCDCD553130}"/>
              </a:ext>
            </a:extLst>
          </p:cNvPr>
          <p:cNvSpPr txBox="1">
            <a:spLocks noChangeArrowheads="1"/>
          </p:cNvSpPr>
          <p:nvPr/>
        </p:nvSpPr>
        <p:spPr>
          <a:xfrm>
            <a:off x="982323" y="337888"/>
            <a:ext cx="10165137" cy="360612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>
            <a:sp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FontTx/>
              <a:buNone/>
            </a:pPr>
            <a:r>
              <a:rPr lang="en-US" altLang="en-US" sz="1600" b="1" dirty="0">
                <a:solidFill>
                  <a:schemeClr val="tx2"/>
                </a:solidFill>
              </a:rPr>
              <a:t>Fig 3. Spatial distribution and expression level of EOF1 during the first gonotrophic cycle in A. aegypti.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96C96AF4-82A1-5A4A-845C-DCB90D49A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396" y="5287338"/>
            <a:ext cx="2667000" cy="736600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968FBC32-EBE1-F744-A78E-EDA9B6D51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046" y="6457890"/>
            <a:ext cx="97259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1000" noProof="1"/>
              <a:t>Isoe J, Koch LE, Isoe YE, Rascón AA Jr, Brown HE, et al. (2019) Identification and characterization of a mosquito-specific eggshell organizing factor in </a:t>
            </a:r>
            <a:r>
              <a:rPr lang="en-US" altLang="en-US" sz="1000" i="1" noProof="1"/>
              <a:t>Aedes aegypti</a:t>
            </a:r>
            <a:r>
              <a:rPr lang="en-US" altLang="en-US" sz="1000" noProof="1"/>
              <a:t> mosquitoes. PLOS Biology 17(1): e3000068. https://doi.org/10.1371/journal.pbio.3000068 </a:t>
            </a:r>
            <a:r>
              <a:rPr lang="en-US" altLang="en-US" sz="1000" noProof="1">
                <a:hlinkClick r:id="rId4"/>
              </a:rPr>
              <a:t>https://journals.plos.org/plosbiology/article?id=10.1371/journal.pbio.3000068</a:t>
            </a:r>
            <a:endParaRPr lang="en-US" altLang="en-US" sz="1000" noProof="1"/>
          </a:p>
        </p:txBody>
      </p:sp>
    </p:spTree>
    <p:extLst>
      <p:ext uri="{BB962C8B-B14F-4D97-AF65-F5344CB8AC3E}">
        <p14:creationId xmlns:p14="http://schemas.microsoft.com/office/powerpoint/2010/main" val="3798224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FED04-DFAC-084F-8527-B10D5891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56" y="0"/>
            <a:ext cx="845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8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458" y="808056"/>
            <a:ext cx="8327682" cy="1077229"/>
          </a:xfrm>
        </p:spPr>
        <p:txBody>
          <a:bodyPr>
            <a:normAutofit/>
          </a:bodyPr>
          <a:lstStyle/>
          <a:p>
            <a:r>
              <a:rPr lang="en-US" b="1" dirty="0"/>
              <a:t>Training 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429" y="2052116"/>
            <a:ext cx="822971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Articles for annotation exercises and slides from this presentation can be found at: </a:t>
            </a:r>
            <a:endParaRPr lang="en-US" sz="3000" noProof="1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sz="4400" b="1" noProof="1">
                <a:solidFill>
                  <a:srgbClr val="FFC000"/>
                </a:solidFill>
              </a:rPr>
              <a:t>http://bit.ly/phoenix-pag-2019</a:t>
            </a:r>
          </a:p>
        </p:txBody>
      </p:sp>
    </p:spTree>
    <p:extLst>
      <p:ext uri="{BB962C8B-B14F-4D97-AF65-F5344CB8AC3E}">
        <p14:creationId xmlns:p14="http://schemas.microsoft.com/office/powerpoint/2010/main" val="124850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14B50-D7B9-DB46-9CB2-0E65C424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Monarch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9B88-1BE5-C54A-9A3D-30C39D37B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34" y="2052116"/>
            <a:ext cx="8237905" cy="3997828"/>
          </a:xfrm>
        </p:spPr>
        <p:txBody>
          <a:bodyPr>
            <a:normAutofit/>
          </a:bodyPr>
          <a:lstStyle/>
          <a:p>
            <a:r>
              <a:rPr lang="en-US" dirty="0"/>
              <a:t>Our goals include integrating, aligning, and re-distributing cross-species gene, genotype, variant, disease, and phenotype data.</a:t>
            </a:r>
          </a:p>
          <a:p>
            <a:pPr lvl="1"/>
            <a:r>
              <a:rPr lang="en-US" dirty="0"/>
              <a:t>We develop informatics tools and use computational reasoning to enable phenotype comparisons both within and across species.</a:t>
            </a:r>
          </a:p>
          <a:p>
            <a:pPr lvl="1"/>
            <a:r>
              <a:rPr lang="en-US" dirty="0"/>
              <a:t>We are driven to truly integrate biological information using semantics, and present it in a novel way, leveraging phenotypes to bridge the knowledge gap.</a:t>
            </a:r>
          </a:p>
        </p:txBody>
      </p:sp>
    </p:spTree>
    <p:extLst>
      <p:ext uri="{BB962C8B-B14F-4D97-AF65-F5344CB8AC3E}">
        <p14:creationId xmlns:p14="http://schemas.microsoft.com/office/powerpoint/2010/main" val="428491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 (on biocuration)</a:t>
            </a:r>
          </a:p>
          <a:p>
            <a:r>
              <a:rPr lang="en-US" dirty="0"/>
              <a:t>Collaboration (with fellow scientists)</a:t>
            </a:r>
          </a:p>
          <a:p>
            <a:r>
              <a:rPr lang="en-US" dirty="0"/>
              <a:t>Contribution (to the body of integrated, computable knowledge)</a:t>
            </a:r>
          </a:p>
          <a:p>
            <a:r>
              <a:rPr lang="en-US" dirty="0"/>
              <a:t>Fun!</a:t>
            </a:r>
          </a:p>
        </p:txBody>
      </p:sp>
    </p:spTree>
    <p:extLst>
      <p:ext uri="{BB962C8B-B14F-4D97-AF65-F5344CB8AC3E}">
        <p14:creationId xmlns:p14="http://schemas.microsoft.com/office/powerpoint/2010/main" val="73883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biocuration?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collection, annotation, and validation of knowledge disseminated through biological databases.</a:t>
            </a:r>
          </a:p>
          <a:p>
            <a:r>
              <a:rPr lang="en-US" dirty="0"/>
              <a:t>Areas: gene and protein structure, gene function, allele, phenotype, sequence variation, nomenclature, etc.</a:t>
            </a:r>
          </a:p>
        </p:txBody>
      </p:sp>
    </p:spTree>
    <p:extLst>
      <p:ext uri="{BB962C8B-B14F-4D97-AF65-F5344CB8AC3E}">
        <p14:creationId xmlns:p14="http://schemas.microsoft.com/office/powerpoint/2010/main" val="1141566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Primer on Annotation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Overview</a:t>
            </a:r>
          </a:p>
          <a:p>
            <a:r>
              <a:rPr lang="en-US" sz="2400" dirty="0"/>
              <a:t>Functional Annotation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Controlled Vocabularies</a:t>
            </a:r>
          </a:p>
          <a:p>
            <a:r>
              <a:rPr lang="en-US" sz="2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063392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C2D1F"/>
      </a:dk2>
      <a:lt2>
        <a:srgbClr val="FAF2C5"/>
      </a:lt2>
      <a:accent1>
        <a:srgbClr val="EA9736"/>
      </a:accent1>
      <a:accent2>
        <a:srgbClr val="EACF56"/>
      </a:accent2>
      <a:accent3>
        <a:srgbClr val="77D4D6"/>
      </a:accent3>
      <a:accent4>
        <a:srgbClr val="54AFDC"/>
      </a:accent4>
      <a:accent5>
        <a:srgbClr val="88C363"/>
      </a:accent5>
      <a:accent6>
        <a:srgbClr val="D9D899"/>
      </a:accent6>
      <a:hlink>
        <a:srgbClr val="A7A574"/>
      </a:hlink>
      <a:folHlink>
        <a:srgbClr val="8B887A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9B359FC9-1E88-4883-B31D-CCECAE2A7B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4556</TotalTime>
  <Words>2361</Words>
  <Application>Microsoft Macintosh PowerPoint</Application>
  <PresentationFormat>Widescreen</PresentationFormat>
  <Paragraphs>357</Paragraphs>
  <Slides>59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Lucida Grande</vt:lpstr>
      <vt:lpstr>MS Shell Dlg 2</vt:lpstr>
      <vt:lpstr>Trebuchet MS</vt:lpstr>
      <vt:lpstr>Wingdings</vt:lpstr>
      <vt:lpstr>Wingdings 3</vt:lpstr>
      <vt:lpstr>Madison</vt:lpstr>
      <vt:lpstr>Functional Annotation Hands-On Most Ever Fun Session</vt:lpstr>
      <vt:lpstr>Tonight’s plan</vt:lpstr>
      <vt:lpstr>Primer on Annotation</vt:lpstr>
      <vt:lpstr>Who are we?</vt:lpstr>
      <vt:lpstr>Phoenix Bioinformatics</vt:lpstr>
      <vt:lpstr>Monarch Initiative</vt:lpstr>
      <vt:lpstr>Goals</vt:lpstr>
      <vt:lpstr>What is biocuration?</vt:lpstr>
      <vt:lpstr>Primer on Annotation</vt:lpstr>
      <vt:lpstr>Functional Annotation </vt:lpstr>
      <vt:lpstr>Functional Annotation</vt:lpstr>
      <vt:lpstr>Primer on Annotation</vt:lpstr>
      <vt:lpstr>Language inconsistencies in biology</vt:lpstr>
      <vt:lpstr>Language inconsistencies in biology</vt:lpstr>
      <vt:lpstr>Ontology</vt:lpstr>
      <vt:lpstr>Gene Ontology</vt:lpstr>
      <vt:lpstr>Anatomy Ontologies</vt:lpstr>
      <vt:lpstr>Cellular Component</vt:lpstr>
      <vt:lpstr>Molecular Function</vt:lpstr>
      <vt:lpstr>Molecular Function</vt:lpstr>
      <vt:lpstr>Biological Process</vt:lpstr>
      <vt:lpstr>Biological Process</vt:lpstr>
      <vt:lpstr>Biological Process</vt:lpstr>
      <vt:lpstr>Ontology Annotations</vt:lpstr>
      <vt:lpstr>Example</vt:lpstr>
      <vt:lpstr>To Keep in Mind</vt:lpstr>
      <vt:lpstr>Evidence Codes</vt:lpstr>
      <vt:lpstr>Primer on Annotation</vt:lpstr>
      <vt:lpstr>Applications</vt:lpstr>
      <vt:lpstr>Functional Annotation  Classification, enrichment, over/under-representation</vt:lpstr>
      <vt:lpstr>Term Enrichment</vt:lpstr>
      <vt:lpstr>Functional Assignment by Sequence Similarity in the context of evolutionary history</vt:lpstr>
      <vt:lpstr>Term Enrichment at  The Arabidopsis Information Resource (TAIR)</vt:lpstr>
      <vt:lpstr>PowerPoint Presentation</vt:lpstr>
      <vt:lpstr>Comparing knowledge across species</vt:lpstr>
      <vt:lpstr>Exercise 1</vt:lpstr>
      <vt:lpstr>Assay for Molecular Function or Biological Role (Fig. 2)</vt:lpstr>
      <vt:lpstr>Assay for Molecular Function or Biological Role (Fig. 2)</vt:lpstr>
      <vt:lpstr>Assay for Molecular Function or Biological Role (Fig. 2)</vt:lpstr>
      <vt:lpstr>PowerPoint Presentation</vt:lpstr>
      <vt:lpstr>Somatic endogenous small interfering RNA pathway promotes odor adaptation in Caenorhabditis elegans AWC olfactory neurons</vt:lpstr>
      <vt:lpstr>PowerPoint Presentation</vt:lpstr>
      <vt:lpstr>PowerPoint Presentation</vt:lpstr>
      <vt:lpstr>Basic GO Annotation Model</vt:lpstr>
      <vt:lpstr>PowerPoint Presentation</vt:lpstr>
      <vt:lpstr>There are multiple data entry tools</vt:lpstr>
      <vt:lpstr>To Keep in Mind</vt:lpstr>
      <vt:lpstr>To Keep in Mind</vt:lpstr>
      <vt:lpstr>Exercise 3</vt:lpstr>
      <vt:lpstr>One more example. . 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Annotation Jamboree</dc:title>
  <dc:creator>Moni Munoz-Torres</dc:creator>
  <cp:lastModifiedBy>Monica Munoz-Torres</cp:lastModifiedBy>
  <cp:revision>569</cp:revision>
  <cp:lastPrinted>2018-01-17T02:50:49Z</cp:lastPrinted>
  <dcterms:created xsi:type="dcterms:W3CDTF">2018-01-09T18:50:02Z</dcterms:created>
  <dcterms:modified xsi:type="dcterms:W3CDTF">2019-01-13T22:11:30Z</dcterms:modified>
</cp:coreProperties>
</file>